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1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3" r:id="rId5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521415D9-36F7-43E2-AB2F-B90AF26B5E84}">
      <p14:sectionLst xmlns:p14="http://schemas.microsoft.com/office/powerpoint/2010/main">
        <p14:section name="Default Section" id="{F1A5A0E4-6205-4225-96E2-651CE487E34F}">
          <p14:sldIdLst>
            <p14:sldId id="312"/>
          </p14:sldIdLst>
        </p14:section>
        <p14:section name="Untitled Section" id="{6C51135F-5979-46D5-973D-F1935FC19CC0}">
          <p14:sldIdLst>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7778" autoAdjust="0"/>
  </p:normalViewPr>
  <p:slideViewPr>
    <p:cSldViewPr snapToGrid="0" snapToObjects="1">
      <p:cViewPr varScale="1">
        <p:scale>
          <a:sx n="29" d="100"/>
          <a:sy n="29" d="100"/>
        </p:scale>
        <p:origin x="12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bit.ly"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2808324-5D8B-534B-A267-78B93046B237}" type="slidenum">
              <a:rPr lang="en-US" smtClean="0"/>
              <a:t>1</a:t>
            </a:fld>
            <a:endParaRPr lang="en-US"/>
          </a:p>
        </p:txBody>
      </p:sp>
    </p:spTree>
    <p:extLst>
      <p:ext uri="{BB962C8B-B14F-4D97-AF65-F5344CB8AC3E}">
        <p14:creationId xmlns:p14="http://schemas.microsoft.com/office/powerpoint/2010/main" val="499628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p>
            <a:r>
              <a:t>Dustin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noRot="1" noChangeAspect="1"/>
          </p:cNvSpPr>
          <p:nvPr>
            <p:ph type="sldImg"/>
          </p:nvPr>
        </p:nvSpPr>
        <p:spPr>
          <a:prstGeom prst="rect">
            <a:avLst/>
          </a:prstGeom>
        </p:spPr>
        <p:txBody>
          <a:bodyPr/>
          <a:lstStyle/>
          <a:p>
            <a:endParaRPr/>
          </a:p>
        </p:txBody>
      </p:sp>
      <p:sp>
        <p:nvSpPr>
          <p:cNvPr id="625" name="Shape 625"/>
          <p:cNvSpPr>
            <a:spLocks noGrp="1"/>
          </p:cNvSpPr>
          <p:nvPr>
            <p:ph type="body" sz="quarter" idx="1"/>
          </p:nvPr>
        </p:nvSpPr>
        <p:spPr>
          <a:prstGeom prst="rect">
            <a:avLst/>
          </a:prstGeom>
        </p:spPr>
        <p:txBody>
          <a:bodyPr/>
          <a:lstStyle/>
          <a:p>
            <a:r>
              <a:t>Arianna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noRot="1" noChangeAspect="1"/>
          </p:cNvSpPr>
          <p:nvPr>
            <p:ph type="sldImg"/>
          </p:nvPr>
        </p:nvSpPr>
        <p:spPr>
          <a:prstGeom prst="rect">
            <a:avLst/>
          </a:prstGeom>
        </p:spPr>
        <p:txBody>
          <a:bodyPr/>
          <a:lstStyle/>
          <a:p>
            <a:endParaRPr/>
          </a:p>
        </p:txBody>
      </p:sp>
      <p:sp>
        <p:nvSpPr>
          <p:cNvPr id="674" name="Shape 674"/>
          <p:cNvSpPr>
            <a:spLocks noGrp="1"/>
          </p:cNvSpPr>
          <p:nvPr>
            <p:ph type="body" sz="quarter" idx="1"/>
          </p:nvPr>
        </p:nvSpPr>
        <p:spPr>
          <a:prstGeom prst="rect">
            <a:avLst/>
          </a:prstGeom>
        </p:spPr>
        <p:txBody>
          <a:bodyPr/>
          <a:lstStyle/>
          <a:p>
            <a:r>
              <a:t>And because we aren’t ready for award season to be over just yet, our aid is coming in the form of the Oscars—the Clever Tools Oscars. </a:t>
            </a:r>
          </a:p>
          <a:p>
            <a:endParaRPr/>
          </a:p>
          <a:p>
            <a:r>
              <a:t>These tools will shave off minutes from your day, save you from face-to-face interaction with humans, and keep you so organized, you may think you've come down with Type-A personality syndrome.</a:t>
            </a:r>
          </a:p>
          <a:p>
            <a:endParaRPr/>
          </a:p>
          <a:p>
            <a:r>
              <a:t>Dustin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a:spLocks noGrp="1" noRot="1" noChangeAspect="1"/>
          </p:cNvSpPr>
          <p:nvPr>
            <p:ph type="sldImg"/>
          </p:nvPr>
        </p:nvSpPr>
        <p:spPr>
          <a:prstGeom prst="rect">
            <a:avLst/>
          </a:prstGeom>
        </p:spPr>
        <p:txBody>
          <a:bodyPr/>
          <a:lstStyle/>
          <a:p>
            <a:endParaRPr/>
          </a:p>
        </p:txBody>
      </p:sp>
      <p:sp>
        <p:nvSpPr>
          <p:cNvPr id="723" name="Shape 723"/>
          <p:cNvSpPr>
            <a:spLocks noGrp="1"/>
          </p:cNvSpPr>
          <p:nvPr>
            <p:ph type="body" sz="quarter" idx="1"/>
          </p:nvPr>
        </p:nvSpPr>
        <p:spPr>
          <a:prstGeom prst="rect">
            <a:avLst/>
          </a:prstGeom>
        </p:spPr>
        <p:txBody>
          <a:bodyPr/>
          <a:lstStyle/>
          <a:p>
            <a:r>
              <a:t>Dustin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a:spLocks noGrp="1" noRot="1" noChangeAspect="1"/>
          </p:cNvSpPr>
          <p:nvPr>
            <p:ph type="sldImg"/>
          </p:nvPr>
        </p:nvSpPr>
        <p:spPr>
          <a:prstGeom prst="rect">
            <a:avLst/>
          </a:prstGeom>
        </p:spPr>
        <p:txBody>
          <a:bodyPr/>
          <a:lstStyle/>
          <a:p>
            <a:endParaRPr/>
          </a:p>
        </p:txBody>
      </p:sp>
      <p:sp>
        <p:nvSpPr>
          <p:cNvPr id="733" name="Shape 733"/>
          <p:cNvSpPr>
            <a:spLocks noGrp="1"/>
          </p:cNvSpPr>
          <p:nvPr>
            <p:ph type="body" sz="quarter" idx="1"/>
          </p:nvPr>
        </p:nvSpPr>
        <p:spPr>
          <a:prstGeom prst="rect">
            <a:avLst/>
          </a:prstGeom>
        </p:spPr>
        <p:txBody>
          <a:bodyPr/>
          <a:lstStyle/>
          <a:p>
            <a:r>
              <a:t>Dustin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hape 740"/>
          <p:cNvSpPr>
            <a:spLocks noGrp="1" noRot="1" noChangeAspect="1"/>
          </p:cNvSpPr>
          <p:nvPr>
            <p:ph type="sldImg"/>
          </p:nvPr>
        </p:nvSpPr>
        <p:spPr>
          <a:prstGeom prst="rect">
            <a:avLst/>
          </a:prstGeom>
        </p:spPr>
        <p:txBody>
          <a:bodyPr/>
          <a:lstStyle/>
          <a:p>
            <a:endParaRPr/>
          </a:p>
        </p:txBody>
      </p:sp>
      <p:sp>
        <p:nvSpPr>
          <p:cNvPr id="741" name="Shape 741"/>
          <p:cNvSpPr>
            <a:spLocks noGrp="1"/>
          </p:cNvSpPr>
          <p:nvPr>
            <p:ph type="body" sz="quarter" idx="1"/>
          </p:nvPr>
        </p:nvSpPr>
        <p:spPr>
          <a:prstGeom prst="rect">
            <a:avLst/>
          </a:prstGeom>
        </p:spPr>
        <p:txBody>
          <a:bodyPr/>
          <a:lstStyle/>
          <a:p>
            <a:r>
              <a:t>Dustin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hape 746"/>
          <p:cNvSpPr>
            <a:spLocks noGrp="1" noRot="1" noChangeAspect="1"/>
          </p:cNvSpPr>
          <p:nvPr>
            <p:ph type="sldImg"/>
          </p:nvPr>
        </p:nvSpPr>
        <p:spPr>
          <a:xfrm>
            <a:off x="381000" y="685800"/>
            <a:ext cx="6096000" cy="3429000"/>
          </a:xfrm>
          <a:prstGeom prst="rect">
            <a:avLst/>
          </a:prstGeom>
        </p:spPr>
        <p:txBody>
          <a:bodyPr/>
          <a:lstStyle/>
          <a:p>
            <a:endParaRPr/>
          </a:p>
        </p:txBody>
      </p:sp>
      <p:sp>
        <p:nvSpPr>
          <p:cNvPr id="747" name="Shape 747"/>
          <p:cNvSpPr>
            <a:spLocks noGrp="1"/>
          </p:cNvSpPr>
          <p:nvPr>
            <p:ph type="body" sz="quarter" idx="1"/>
          </p:nvPr>
        </p:nvSpPr>
        <p:spPr>
          <a:prstGeom prst="rect">
            <a:avLst/>
          </a:prstGeom>
        </p:spPr>
        <p:txBody>
          <a:bodyPr/>
          <a:lstStyle/>
          <a:p>
            <a:r>
              <a:t>Dustin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a:spLocks noGrp="1" noRot="1" noChangeAspect="1"/>
          </p:cNvSpPr>
          <p:nvPr>
            <p:ph type="sldImg"/>
          </p:nvPr>
        </p:nvSpPr>
        <p:spPr>
          <a:prstGeom prst="rect">
            <a:avLst/>
          </a:prstGeom>
        </p:spPr>
        <p:txBody>
          <a:bodyPr/>
          <a:lstStyle/>
          <a:p>
            <a:endParaRPr/>
          </a:p>
        </p:txBody>
      </p:sp>
      <p:sp>
        <p:nvSpPr>
          <p:cNvPr id="752" name="Shape 752"/>
          <p:cNvSpPr>
            <a:spLocks noGrp="1"/>
          </p:cNvSpPr>
          <p:nvPr>
            <p:ph type="body" sz="quarter" idx="1"/>
          </p:nvPr>
        </p:nvSpPr>
        <p:spPr>
          <a:prstGeom prst="rect">
            <a:avLst/>
          </a:prstGeom>
        </p:spPr>
        <p:txBody>
          <a:bodyPr/>
          <a:lstStyle/>
          <a:p>
            <a:r>
              <a:t>Dustin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xfrm>
            <a:off x="381000" y="685800"/>
            <a:ext cx="6096000" cy="3429000"/>
          </a:xfrm>
          <a:prstGeom prst="rect">
            <a:avLst/>
          </a:prstGeom>
        </p:spPr>
        <p:txBody>
          <a:bodyPr/>
          <a:lstStyle/>
          <a:p>
            <a:endParaRPr/>
          </a:p>
        </p:txBody>
      </p:sp>
      <p:sp>
        <p:nvSpPr>
          <p:cNvPr id="757" name="Shape 757"/>
          <p:cNvSpPr>
            <a:spLocks noGrp="1"/>
          </p:cNvSpPr>
          <p:nvPr>
            <p:ph type="body" sz="quarter" idx="1"/>
          </p:nvPr>
        </p:nvSpPr>
        <p:spPr>
          <a:prstGeom prst="rect">
            <a:avLst/>
          </a:prstGeom>
        </p:spPr>
        <p:txBody>
          <a:bodyPr/>
          <a:lstStyle/>
          <a:p>
            <a:r>
              <a:t>Arianna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Shape 786"/>
          <p:cNvSpPr>
            <a:spLocks noGrp="1" noRot="1" noChangeAspect="1"/>
          </p:cNvSpPr>
          <p:nvPr>
            <p:ph type="sldImg"/>
          </p:nvPr>
        </p:nvSpPr>
        <p:spPr>
          <a:prstGeom prst="rect">
            <a:avLst/>
          </a:prstGeom>
        </p:spPr>
        <p:txBody>
          <a:bodyPr/>
          <a:lstStyle/>
          <a:p>
            <a:endParaRPr/>
          </a:p>
        </p:txBody>
      </p:sp>
      <p:sp>
        <p:nvSpPr>
          <p:cNvPr id="787" name="Shape 787"/>
          <p:cNvSpPr>
            <a:spLocks noGrp="1"/>
          </p:cNvSpPr>
          <p:nvPr>
            <p:ph type="body" sz="quarter" idx="1"/>
          </p:nvPr>
        </p:nvSpPr>
        <p:spPr>
          <a:prstGeom prst="rect">
            <a:avLst/>
          </a:prstGeom>
        </p:spPr>
        <p:txBody>
          <a:bodyPr/>
          <a:lstStyle/>
          <a:p>
            <a:r>
              <a:t>Arianna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Notes: Do you find yourself spinning your wheels at work? Wishing you had more time, or your project was more organized? </a:t>
            </a:r>
          </a:p>
          <a:p>
            <a:endParaRPr/>
          </a:p>
          <a:p>
            <a:r>
              <a:t>Arianna + Dustin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Shape 818"/>
          <p:cNvSpPr>
            <a:spLocks noGrp="1" noRot="1" noChangeAspect="1"/>
          </p:cNvSpPr>
          <p:nvPr>
            <p:ph type="sldImg"/>
          </p:nvPr>
        </p:nvSpPr>
        <p:spPr>
          <a:prstGeom prst="rect">
            <a:avLst/>
          </a:prstGeom>
        </p:spPr>
        <p:txBody>
          <a:bodyPr/>
          <a:lstStyle/>
          <a:p>
            <a:endParaRPr/>
          </a:p>
        </p:txBody>
      </p:sp>
      <p:sp>
        <p:nvSpPr>
          <p:cNvPr id="819" name="Shape 819"/>
          <p:cNvSpPr>
            <a:spLocks noGrp="1"/>
          </p:cNvSpPr>
          <p:nvPr>
            <p:ph type="body" sz="quarter" idx="1"/>
          </p:nvPr>
        </p:nvSpPr>
        <p:spPr>
          <a:prstGeom prst="rect">
            <a:avLst/>
          </a:prstGeom>
        </p:spPr>
        <p:txBody>
          <a:bodyPr/>
          <a:lstStyle/>
          <a:p>
            <a:r>
              <a:t>Dustin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Shape 847"/>
          <p:cNvSpPr>
            <a:spLocks noGrp="1" noRot="1" noChangeAspect="1"/>
          </p:cNvSpPr>
          <p:nvPr>
            <p:ph type="sldImg"/>
          </p:nvPr>
        </p:nvSpPr>
        <p:spPr>
          <a:prstGeom prst="rect">
            <a:avLst/>
          </a:prstGeom>
        </p:spPr>
        <p:txBody>
          <a:bodyPr/>
          <a:lstStyle/>
          <a:p>
            <a:endParaRPr/>
          </a:p>
        </p:txBody>
      </p:sp>
      <p:sp>
        <p:nvSpPr>
          <p:cNvPr id="848" name="Shape 848"/>
          <p:cNvSpPr>
            <a:spLocks noGrp="1"/>
          </p:cNvSpPr>
          <p:nvPr>
            <p:ph type="body" sz="quarter" idx="1"/>
          </p:nvPr>
        </p:nvSpPr>
        <p:spPr>
          <a:prstGeom prst="rect">
            <a:avLst/>
          </a:prstGeom>
        </p:spPr>
        <p:txBody>
          <a:bodyPr/>
          <a:lstStyle/>
          <a:p>
            <a:pPr>
              <a:defRPr sz="1400"/>
            </a:pPr>
            <a:r>
              <a:t>Basecamp is a project management and collaboration tool. With this software, you can see the whole story of your project from top to bottom, assign work and see what’s done and not done so you don’t have to pester others, it has a simple chatroom feature</a:t>
            </a:r>
          </a:p>
          <a:p>
            <a:pPr>
              <a:defRPr sz="1400"/>
            </a:pPr>
            <a:endParaRPr/>
          </a:p>
          <a:p>
            <a:pPr>
              <a:defRPr sz="1400"/>
            </a:pPr>
            <a:r>
              <a:t>DUSTIN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Shape 876"/>
          <p:cNvSpPr>
            <a:spLocks noGrp="1" noRot="1" noChangeAspect="1"/>
          </p:cNvSpPr>
          <p:nvPr>
            <p:ph type="sldImg"/>
          </p:nvPr>
        </p:nvSpPr>
        <p:spPr>
          <a:prstGeom prst="rect">
            <a:avLst/>
          </a:prstGeom>
        </p:spPr>
        <p:txBody>
          <a:bodyPr/>
          <a:lstStyle/>
          <a:p>
            <a:endParaRPr/>
          </a:p>
        </p:txBody>
      </p:sp>
      <p:sp>
        <p:nvSpPr>
          <p:cNvPr id="877" name="Shape 877"/>
          <p:cNvSpPr>
            <a:spLocks noGrp="1"/>
          </p:cNvSpPr>
          <p:nvPr>
            <p:ph type="body" sz="quarter" idx="1"/>
          </p:nvPr>
        </p:nvSpPr>
        <p:spPr>
          <a:prstGeom prst="rect">
            <a:avLst/>
          </a:prstGeom>
        </p:spPr>
        <p:txBody>
          <a:bodyPr/>
          <a:lstStyle/>
          <a:p>
            <a:pPr>
              <a:defRPr sz="1400"/>
            </a:pPr>
            <a:r>
              <a:t>It’s extremely easy to navigate. It keeps project management simple, but almost too simple—it’s not as robust as other online solutions.</a:t>
            </a:r>
          </a:p>
          <a:p>
            <a:pPr>
              <a:defRPr sz="1400"/>
            </a:pPr>
            <a:endParaRPr/>
          </a:p>
          <a:p>
            <a:pPr>
              <a:defRPr sz="1400"/>
            </a:pPr>
            <a:r>
              <a:t>DUSTIN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Shape 905"/>
          <p:cNvSpPr>
            <a:spLocks noGrp="1" noRot="1" noChangeAspect="1"/>
          </p:cNvSpPr>
          <p:nvPr>
            <p:ph type="sldImg"/>
          </p:nvPr>
        </p:nvSpPr>
        <p:spPr>
          <a:prstGeom prst="rect">
            <a:avLst/>
          </a:prstGeom>
        </p:spPr>
        <p:txBody>
          <a:bodyPr/>
          <a:lstStyle/>
          <a:p>
            <a:endParaRPr/>
          </a:p>
        </p:txBody>
      </p:sp>
      <p:sp>
        <p:nvSpPr>
          <p:cNvPr id="906" name="Shape 906"/>
          <p:cNvSpPr>
            <a:spLocks noGrp="1"/>
          </p:cNvSpPr>
          <p:nvPr>
            <p:ph type="body" sz="quarter" idx="1"/>
          </p:nvPr>
        </p:nvSpPr>
        <p:spPr>
          <a:prstGeom prst="rect">
            <a:avLst/>
          </a:prstGeom>
        </p:spPr>
        <p:txBody>
          <a:bodyPr/>
          <a:lstStyle/>
          <a:p>
            <a:pPr>
              <a:defRPr sz="1400"/>
            </a:pPr>
            <a:r>
              <a:t>Dropbox is a type of online cloud application that lets you store your files in the internet. You can share your files from computer to computer or to your phone as long as you have an internet connection. Often compared to a filing cabinet because you can upload documents from your computer and file them away in different folders.</a:t>
            </a:r>
          </a:p>
          <a:p>
            <a:pPr>
              <a:defRPr sz="1400"/>
            </a:pPr>
            <a:endParaRPr/>
          </a:p>
          <a:p>
            <a:r>
              <a:t>Arianna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Shape 934"/>
          <p:cNvSpPr>
            <a:spLocks noGrp="1" noRot="1" noChangeAspect="1"/>
          </p:cNvSpPr>
          <p:nvPr>
            <p:ph type="sldImg"/>
          </p:nvPr>
        </p:nvSpPr>
        <p:spPr>
          <a:prstGeom prst="rect">
            <a:avLst/>
          </a:prstGeom>
        </p:spPr>
        <p:txBody>
          <a:bodyPr/>
          <a:lstStyle/>
          <a:p>
            <a:endParaRPr/>
          </a:p>
        </p:txBody>
      </p:sp>
      <p:sp>
        <p:nvSpPr>
          <p:cNvPr id="935" name="Shape 935"/>
          <p:cNvSpPr>
            <a:spLocks noGrp="1"/>
          </p:cNvSpPr>
          <p:nvPr>
            <p:ph type="body" sz="quarter" idx="1"/>
          </p:nvPr>
        </p:nvSpPr>
        <p:spPr>
          <a:prstGeom prst="rect">
            <a:avLst/>
          </a:prstGeom>
        </p:spPr>
        <p:txBody>
          <a:bodyPr/>
          <a:lstStyle/>
          <a:p>
            <a:pPr>
              <a:defRPr sz="1400"/>
            </a:pPr>
            <a:r>
              <a:t>Dropbox has a lot of awesome features, but it’s super beneficial to use instead of trying to shrink your email attachments exceeding 25MB! For business, you can also create a centralized database where all employees can access documents. </a:t>
            </a:r>
          </a:p>
          <a:p>
            <a:pPr>
              <a:defRPr sz="1400"/>
            </a:pPr>
            <a:endParaRPr/>
          </a:p>
          <a:p>
            <a:r>
              <a:t>Arianna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a:spLocks noGrp="1" noRot="1" noChangeAspect="1"/>
          </p:cNvSpPr>
          <p:nvPr>
            <p:ph type="sldImg"/>
          </p:nvPr>
        </p:nvSpPr>
        <p:spPr>
          <a:prstGeom prst="rect">
            <a:avLst/>
          </a:prstGeom>
        </p:spPr>
        <p:txBody>
          <a:bodyPr/>
          <a:lstStyle/>
          <a:p>
            <a:endParaRPr/>
          </a:p>
        </p:txBody>
      </p:sp>
      <p:sp>
        <p:nvSpPr>
          <p:cNvPr id="964" name="Shape 964"/>
          <p:cNvSpPr>
            <a:spLocks noGrp="1"/>
          </p:cNvSpPr>
          <p:nvPr>
            <p:ph type="body" sz="quarter" idx="1"/>
          </p:nvPr>
        </p:nvSpPr>
        <p:spPr>
          <a:prstGeom prst="rect">
            <a:avLst/>
          </a:prstGeom>
        </p:spPr>
        <p:txBody>
          <a:bodyPr/>
          <a:lstStyle/>
          <a:p>
            <a:pPr>
              <a:defRPr sz="1400"/>
            </a:pPr>
            <a:r>
              <a:t>IFTT (If This, Than That)  has the slogan, "Put the Internet to work for you". The idea is that you use IFTTT to automate everything from your favorite apps and websites to app-enabled accessories and smart devices. Users are guided through a process to make simple scripts, or what they call “recipes,” where some type of event in one device or service automatically triggers in another.</a:t>
            </a:r>
          </a:p>
          <a:p>
            <a:pPr>
              <a:defRPr sz="1400"/>
            </a:pPr>
            <a:endParaRPr/>
          </a:p>
          <a:p>
            <a:r>
              <a:t>Arianna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Shape 992"/>
          <p:cNvSpPr>
            <a:spLocks noGrp="1" noRot="1" noChangeAspect="1"/>
          </p:cNvSpPr>
          <p:nvPr>
            <p:ph type="sldImg"/>
          </p:nvPr>
        </p:nvSpPr>
        <p:spPr>
          <a:prstGeom prst="rect">
            <a:avLst/>
          </a:prstGeom>
        </p:spPr>
        <p:txBody>
          <a:bodyPr/>
          <a:lstStyle/>
          <a:p>
            <a:endParaRPr/>
          </a:p>
        </p:txBody>
      </p:sp>
      <p:sp>
        <p:nvSpPr>
          <p:cNvPr id="993" name="Shape 993"/>
          <p:cNvSpPr>
            <a:spLocks noGrp="1"/>
          </p:cNvSpPr>
          <p:nvPr>
            <p:ph type="body" sz="quarter" idx="1"/>
          </p:nvPr>
        </p:nvSpPr>
        <p:spPr>
          <a:prstGeom prst="rect">
            <a:avLst/>
          </a:prstGeom>
        </p:spPr>
        <p:txBody>
          <a:bodyPr/>
          <a:lstStyle/>
          <a:p>
            <a:pPr>
              <a:defRPr sz="1400"/>
            </a:pPr>
            <a:r>
              <a:t>A recipe that exists, for example, lets you keep your Twitter and Facebook profiles in sync, so when you change one, it’s triggered to change the other. You can also use IFTTT to automatically email readers when they comment on your WordPress blog.</a:t>
            </a:r>
          </a:p>
          <a:p>
            <a:pPr>
              <a:defRPr sz="1400"/>
            </a:pPr>
            <a:endParaRPr/>
          </a:p>
          <a:p>
            <a:r>
              <a:t>Arianna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prstGeom prst="rect">
            <a:avLst/>
          </a:prstGeom>
        </p:spPr>
        <p:txBody>
          <a:bodyPr/>
          <a:lstStyle/>
          <a:p>
            <a:endParaRPr/>
          </a:p>
        </p:txBody>
      </p:sp>
      <p:sp>
        <p:nvSpPr>
          <p:cNvPr id="1023" name="Shape 1023"/>
          <p:cNvSpPr>
            <a:spLocks noGrp="1"/>
          </p:cNvSpPr>
          <p:nvPr>
            <p:ph type="body" sz="quarter" idx="1"/>
          </p:nvPr>
        </p:nvSpPr>
        <p:spPr>
          <a:prstGeom prst="rect">
            <a:avLst/>
          </a:prstGeom>
        </p:spPr>
        <p:txBody>
          <a:bodyPr/>
          <a:lstStyle/>
          <a:p>
            <a:pPr>
              <a:defRPr sz="1400"/>
            </a:pPr>
            <a:r>
              <a:t>Why Basecamp should win:</a:t>
            </a:r>
          </a:p>
          <a:p>
            <a:pPr>
              <a:defRPr sz="1400"/>
            </a:pPr>
            <a:r>
              <a:t>It stays organized so you don't have too. It gets rid of messy email threads. Seamless. Sends you emails if you forget to check back. Great for group projects and having everything in one place.</a:t>
            </a:r>
          </a:p>
          <a:p>
            <a:pPr>
              <a:defRPr sz="1400"/>
            </a:pPr>
            <a:endParaRPr/>
          </a:p>
          <a:p>
            <a:pPr>
              <a:defRPr sz="1400"/>
            </a:pPr>
            <a:r>
              <a:t>Dustin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noRot="1" noChangeAspect="1"/>
          </p:cNvSpPr>
          <p:nvPr>
            <p:ph type="sldImg"/>
          </p:nvPr>
        </p:nvSpPr>
        <p:spPr>
          <a:prstGeom prst="rect">
            <a:avLst/>
          </a:prstGeom>
        </p:spPr>
        <p:txBody>
          <a:bodyPr/>
          <a:lstStyle/>
          <a:p>
            <a:endParaRPr/>
          </a:p>
        </p:txBody>
      </p:sp>
      <p:sp>
        <p:nvSpPr>
          <p:cNvPr id="1052" name="Shape 1052"/>
          <p:cNvSpPr>
            <a:spLocks noGrp="1"/>
          </p:cNvSpPr>
          <p:nvPr>
            <p:ph type="body" sz="quarter" idx="1"/>
          </p:nvPr>
        </p:nvSpPr>
        <p:spPr>
          <a:prstGeom prst="rect">
            <a:avLst/>
          </a:prstGeom>
        </p:spPr>
        <p:txBody>
          <a:bodyPr/>
          <a:lstStyle/>
          <a:p>
            <a:r>
              <a:t>Dustin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Shape 1083"/>
          <p:cNvSpPr>
            <a:spLocks noGrp="1" noRot="1" noChangeAspect="1"/>
          </p:cNvSpPr>
          <p:nvPr>
            <p:ph type="sldImg"/>
          </p:nvPr>
        </p:nvSpPr>
        <p:spPr>
          <a:prstGeom prst="rect">
            <a:avLst/>
          </a:prstGeom>
        </p:spPr>
        <p:txBody>
          <a:bodyPr/>
          <a:lstStyle/>
          <a:p>
            <a:endParaRPr/>
          </a:p>
        </p:txBody>
      </p:sp>
      <p:sp>
        <p:nvSpPr>
          <p:cNvPr id="1084" name="Shape 1084"/>
          <p:cNvSpPr>
            <a:spLocks noGrp="1"/>
          </p:cNvSpPr>
          <p:nvPr>
            <p:ph type="body" sz="quarter" idx="1"/>
          </p:nvPr>
        </p:nvSpPr>
        <p:spPr>
          <a:prstGeom prst="rect">
            <a:avLst/>
          </a:prstGeom>
        </p:spPr>
        <p:txBody>
          <a:bodyPr/>
          <a:lstStyle/>
          <a:p>
            <a:r>
              <a:t>Arianna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Notes: Do you find yourself spinning your wheels at work? Wishing you had more time, or your project was more organized? </a:t>
            </a:r>
          </a:p>
          <a:p>
            <a:endParaRPr/>
          </a:p>
          <a:p>
            <a:r>
              <a:t>Arianna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 name="Shape 1112"/>
          <p:cNvSpPr>
            <a:spLocks noGrp="1" noRot="1" noChangeAspect="1"/>
          </p:cNvSpPr>
          <p:nvPr>
            <p:ph type="sldImg"/>
          </p:nvPr>
        </p:nvSpPr>
        <p:spPr>
          <a:prstGeom prst="rect">
            <a:avLst/>
          </a:prstGeom>
        </p:spPr>
        <p:txBody>
          <a:bodyPr/>
          <a:lstStyle/>
          <a:p>
            <a:endParaRPr/>
          </a:p>
        </p:txBody>
      </p:sp>
      <p:sp>
        <p:nvSpPr>
          <p:cNvPr id="1113" name="Shape 1113"/>
          <p:cNvSpPr>
            <a:spLocks noGrp="1"/>
          </p:cNvSpPr>
          <p:nvPr>
            <p:ph type="body" sz="quarter" idx="1"/>
          </p:nvPr>
        </p:nvSpPr>
        <p:spPr>
          <a:prstGeom prst="rect">
            <a:avLst/>
          </a:prstGeom>
        </p:spPr>
        <p:txBody>
          <a:bodyPr/>
          <a:lstStyle/>
          <a:p>
            <a:pPr>
              <a:defRPr sz="1400"/>
            </a:pPr>
            <a:r>
              <a:t>Balsamiq is a “rapid, effective and fun wireframing software” that provides you with the ability to create wireframes using a really rough “sketch” style.</a:t>
            </a:r>
          </a:p>
          <a:p>
            <a:pPr>
              <a:defRPr sz="1400"/>
            </a:pPr>
            <a:endParaRPr/>
          </a:p>
          <a:p>
            <a:r>
              <a:t>Arianna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Shape 1141"/>
          <p:cNvSpPr>
            <a:spLocks noGrp="1" noRot="1" noChangeAspect="1"/>
          </p:cNvSpPr>
          <p:nvPr>
            <p:ph type="sldImg"/>
          </p:nvPr>
        </p:nvSpPr>
        <p:spPr>
          <a:prstGeom prst="rect">
            <a:avLst/>
          </a:prstGeom>
        </p:spPr>
        <p:txBody>
          <a:bodyPr/>
          <a:lstStyle/>
          <a:p>
            <a:endParaRPr/>
          </a:p>
        </p:txBody>
      </p:sp>
      <p:sp>
        <p:nvSpPr>
          <p:cNvPr id="1142" name="Shape 1142"/>
          <p:cNvSpPr>
            <a:spLocks noGrp="1"/>
          </p:cNvSpPr>
          <p:nvPr>
            <p:ph type="body" sz="quarter" idx="1"/>
          </p:nvPr>
        </p:nvSpPr>
        <p:spPr>
          <a:prstGeom prst="rect">
            <a:avLst/>
          </a:prstGeom>
        </p:spPr>
        <p:txBody>
          <a:bodyPr/>
          <a:lstStyle/>
          <a:p>
            <a:pPr>
              <a:defRPr sz="1400"/>
            </a:pPr>
            <a:r>
              <a:t>Wireframing is a great tool to use to set the layout of your website before you go into the design itself. Let’s say you wanted to create a micro-site for a social campaign, any one, even nontechnical or those with a design background, can quickly and easily create a mock-up website. It’s affordable, but has limited sharing/collaborative options and you can’t make annotations on the interface.</a:t>
            </a:r>
          </a:p>
          <a:p>
            <a:pPr>
              <a:defRPr sz="1400"/>
            </a:pPr>
            <a:endParaRPr/>
          </a:p>
          <a:p>
            <a:r>
              <a:t>Arianna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pPr>
              <a:defRPr sz="1400"/>
            </a:pPr>
            <a:r>
              <a:t>Slack makes communication among team members not only easier, but better. The trick to loving this messaging platform is knowing when and how to use it, and what to expect from it. Does it replace email? No. Does it help cut back on needless internal email? Often, yes. In Slack, teams set up spaces, called channels, to have conversations. The big difference between it and email is that in Slack, most conversations are optional, whereas with email the assumption is that participation is required of all recipients. </a:t>
            </a:r>
          </a:p>
          <a:p>
            <a:pPr>
              <a:defRPr sz="1400"/>
            </a:pPr>
            <a:endParaRPr/>
          </a:p>
          <a:p>
            <a:pPr>
              <a:defRPr sz="1400"/>
            </a:pPr>
            <a:r>
              <a:t>Dustin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Shape 1199"/>
          <p:cNvSpPr>
            <a:spLocks noGrp="1" noRot="1" noChangeAspect="1"/>
          </p:cNvSpPr>
          <p:nvPr>
            <p:ph type="sldImg"/>
          </p:nvPr>
        </p:nvSpPr>
        <p:spPr>
          <a:prstGeom prst="rect">
            <a:avLst/>
          </a:prstGeom>
        </p:spPr>
        <p:txBody>
          <a:bodyPr/>
          <a:lstStyle/>
          <a:p>
            <a:endParaRPr/>
          </a:p>
        </p:txBody>
      </p:sp>
      <p:sp>
        <p:nvSpPr>
          <p:cNvPr id="1200" name="Shape 1200"/>
          <p:cNvSpPr>
            <a:spLocks noGrp="1"/>
          </p:cNvSpPr>
          <p:nvPr>
            <p:ph type="body" sz="quarter" idx="1"/>
          </p:nvPr>
        </p:nvSpPr>
        <p:spPr>
          <a:prstGeom prst="rect">
            <a:avLst/>
          </a:prstGeom>
        </p:spPr>
        <p:txBody>
          <a:bodyPr/>
          <a:lstStyle/>
          <a:p>
            <a:pPr>
              <a:defRPr sz="1400"/>
            </a:pPr>
            <a:r>
              <a:t>Slack works very well as a collaboration tool in business because of its notifications, which are plentiful and customizable. It also supports audio and video calls. When people talk about Slack being a "pull" rather than "push" communication tool, they mean that information is freely available to you, but you have to go get it or pull it toward you. Contrast that to email, where information is pushed to you, and you are expected to consume it, even if it's not relevant. So the trick to using Slack effectively is figuring out how to make sure you're pulling the right information. Cons: can also be a total distraction and adds to the culture of people always expecting you to be accessible. Seems overwhelming to understand at first, but give it time.</a:t>
            </a:r>
          </a:p>
          <a:p>
            <a:pPr>
              <a:defRPr sz="1400"/>
            </a:pPr>
            <a:endParaRPr/>
          </a:p>
          <a:p>
            <a:pPr>
              <a:defRPr sz="1400"/>
            </a:pPr>
            <a:r>
              <a:t>Dustin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 name="Shape 1228"/>
          <p:cNvSpPr>
            <a:spLocks noGrp="1" noRot="1" noChangeAspect="1"/>
          </p:cNvSpPr>
          <p:nvPr>
            <p:ph type="sldImg"/>
          </p:nvPr>
        </p:nvSpPr>
        <p:spPr>
          <a:prstGeom prst="rect">
            <a:avLst/>
          </a:prstGeom>
        </p:spPr>
        <p:txBody>
          <a:bodyPr/>
          <a:lstStyle/>
          <a:p>
            <a:endParaRPr/>
          </a:p>
        </p:txBody>
      </p:sp>
      <p:sp>
        <p:nvSpPr>
          <p:cNvPr id="1229" name="Shape 1229"/>
          <p:cNvSpPr>
            <a:spLocks noGrp="1"/>
          </p:cNvSpPr>
          <p:nvPr>
            <p:ph type="body" sz="quarter" idx="1"/>
          </p:nvPr>
        </p:nvSpPr>
        <p:spPr>
          <a:prstGeom prst="rect">
            <a:avLst/>
          </a:prstGeom>
        </p:spPr>
        <p:txBody>
          <a:bodyPr/>
          <a:lstStyle/>
          <a:p>
            <a:pPr>
              <a:defRPr sz="1400"/>
            </a:pPr>
            <a:r>
              <a:t>Evernote is a place to record and save all your thoughts, notes, photos—whatever you upload—in the cloud so that you can get to all of it from your computer, smartphone, tablet, or anywhere you have an Internet connection and a browser</a:t>
            </a:r>
          </a:p>
          <a:p>
            <a:pPr>
              <a:defRPr sz="1400"/>
            </a:pPr>
            <a:endParaRPr/>
          </a:p>
          <a:p>
            <a:r>
              <a:t>Arianna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Shape 1257"/>
          <p:cNvSpPr>
            <a:spLocks noGrp="1" noRot="1" noChangeAspect="1"/>
          </p:cNvSpPr>
          <p:nvPr>
            <p:ph type="sldImg"/>
          </p:nvPr>
        </p:nvSpPr>
        <p:spPr>
          <a:prstGeom prst="rect">
            <a:avLst/>
          </a:prstGeom>
        </p:spPr>
        <p:txBody>
          <a:bodyPr/>
          <a:lstStyle/>
          <a:p>
            <a:endParaRPr/>
          </a:p>
        </p:txBody>
      </p:sp>
      <p:sp>
        <p:nvSpPr>
          <p:cNvPr id="1258" name="Shape 1258"/>
          <p:cNvSpPr>
            <a:spLocks noGrp="1"/>
          </p:cNvSpPr>
          <p:nvPr>
            <p:ph type="body" sz="quarter" idx="1"/>
          </p:nvPr>
        </p:nvSpPr>
        <p:spPr>
          <a:prstGeom prst="rect">
            <a:avLst/>
          </a:prstGeom>
        </p:spPr>
        <p:txBody>
          <a:bodyPr/>
          <a:lstStyle/>
          <a:p>
            <a:pPr>
              <a:defRPr sz="1400"/>
            </a:pPr>
            <a:r>
              <a:t>This is useful to quickly capture business cards and organize contacts. It's also handy to keep notes from work meetings in one place and store travel information such as confirmation numbers, plane tickets, and hotel invoices for expense reports. Evernote can also keep maps, itineraries, To-Do Lists, and voice memos. Negative is that you can’t access stored notes if not on wifi</a:t>
            </a:r>
          </a:p>
          <a:p>
            <a:pPr>
              <a:defRPr sz="1400"/>
            </a:pPr>
            <a:endParaRPr/>
          </a:p>
          <a:p>
            <a:r>
              <a:t>Arianna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Shape 1287"/>
          <p:cNvSpPr>
            <a:spLocks noGrp="1" noRot="1" noChangeAspect="1"/>
          </p:cNvSpPr>
          <p:nvPr>
            <p:ph type="sldImg"/>
          </p:nvPr>
        </p:nvSpPr>
        <p:spPr>
          <a:prstGeom prst="rect">
            <a:avLst/>
          </a:prstGeom>
        </p:spPr>
        <p:txBody>
          <a:bodyPr/>
          <a:lstStyle/>
          <a:p>
            <a:endParaRPr/>
          </a:p>
        </p:txBody>
      </p:sp>
      <p:sp>
        <p:nvSpPr>
          <p:cNvPr id="1288" name="Shape 1288"/>
          <p:cNvSpPr>
            <a:spLocks noGrp="1"/>
          </p:cNvSpPr>
          <p:nvPr>
            <p:ph type="body" sz="quarter" idx="1"/>
          </p:nvPr>
        </p:nvSpPr>
        <p:spPr>
          <a:prstGeom prst="rect">
            <a:avLst/>
          </a:prstGeom>
        </p:spPr>
        <p:txBody>
          <a:bodyPr/>
          <a:lstStyle/>
          <a:p>
            <a:pPr>
              <a:defRPr sz="1400"/>
            </a:pPr>
            <a:r>
              <a:t>Why Slack wins:</a:t>
            </a:r>
          </a:p>
          <a:p>
            <a:pPr>
              <a:defRPr sz="1400"/>
            </a:pPr>
            <a:r>
              <a:t>Dustin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 name="Shape 1316"/>
          <p:cNvSpPr>
            <a:spLocks noGrp="1" noRot="1" noChangeAspect="1"/>
          </p:cNvSpPr>
          <p:nvPr>
            <p:ph type="sldImg"/>
          </p:nvPr>
        </p:nvSpPr>
        <p:spPr>
          <a:prstGeom prst="rect">
            <a:avLst/>
          </a:prstGeom>
        </p:spPr>
        <p:txBody>
          <a:bodyPr/>
          <a:lstStyle/>
          <a:p>
            <a:endParaRPr/>
          </a:p>
        </p:txBody>
      </p:sp>
      <p:sp>
        <p:nvSpPr>
          <p:cNvPr id="1317" name="Shape 1317"/>
          <p:cNvSpPr>
            <a:spLocks noGrp="1"/>
          </p:cNvSpPr>
          <p:nvPr>
            <p:ph type="body" sz="quarter" idx="1"/>
          </p:nvPr>
        </p:nvSpPr>
        <p:spPr>
          <a:prstGeom prst="rect">
            <a:avLst/>
          </a:prstGeom>
        </p:spPr>
        <p:txBody>
          <a:bodyPr/>
          <a:lstStyle/>
          <a:p>
            <a:r>
              <a:t>Dustin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 name="Shape 1348"/>
          <p:cNvSpPr>
            <a:spLocks noGrp="1" noRot="1" noChangeAspect="1"/>
          </p:cNvSpPr>
          <p:nvPr>
            <p:ph type="sldImg"/>
          </p:nvPr>
        </p:nvSpPr>
        <p:spPr>
          <a:prstGeom prst="rect">
            <a:avLst/>
          </a:prstGeom>
        </p:spPr>
        <p:txBody>
          <a:bodyPr/>
          <a:lstStyle/>
          <a:p>
            <a:endParaRPr/>
          </a:p>
        </p:txBody>
      </p:sp>
      <p:sp>
        <p:nvSpPr>
          <p:cNvPr id="1349" name="Shape 1349"/>
          <p:cNvSpPr>
            <a:spLocks noGrp="1"/>
          </p:cNvSpPr>
          <p:nvPr>
            <p:ph type="body" sz="quarter" idx="1"/>
          </p:nvPr>
        </p:nvSpPr>
        <p:spPr>
          <a:prstGeom prst="rect">
            <a:avLst/>
          </a:prstGeom>
        </p:spPr>
        <p:txBody>
          <a:bodyPr/>
          <a:lstStyle/>
          <a:p>
            <a:r>
              <a:t>Arianna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 name="Shape 1377"/>
          <p:cNvSpPr>
            <a:spLocks noGrp="1" noRot="1" noChangeAspect="1"/>
          </p:cNvSpPr>
          <p:nvPr>
            <p:ph type="sldImg"/>
          </p:nvPr>
        </p:nvSpPr>
        <p:spPr>
          <a:prstGeom prst="rect">
            <a:avLst/>
          </a:prstGeom>
        </p:spPr>
        <p:txBody>
          <a:bodyPr/>
          <a:lstStyle/>
          <a:p>
            <a:endParaRPr/>
          </a:p>
        </p:txBody>
      </p:sp>
      <p:sp>
        <p:nvSpPr>
          <p:cNvPr id="1378" name="Shape 1378"/>
          <p:cNvSpPr>
            <a:spLocks noGrp="1"/>
          </p:cNvSpPr>
          <p:nvPr>
            <p:ph type="body" sz="quarter" idx="1"/>
          </p:nvPr>
        </p:nvSpPr>
        <p:spPr>
          <a:prstGeom prst="rect">
            <a:avLst/>
          </a:prstGeom>
        </p:spPr>
        <p:txBody>
          <a:bodyPr/>
          <a:lstStyle/>
          <a:p>
            <a:pPr>
              <a:defRPr sz="1200"/>
            </a:pPr>
            <a:r>
              <a:t>Canva makes graphic design amazingly simple for everyone by bringing together a drag and drop design tool with a library of more than 1 million stock photographs, graphic elements and fonts.</a:t>
            </a:r>
          </a:p>
          <a:p>
            <a:pPr>
              <a:defRPr sz="1200"/>
            </a:pPr>
            <a:endParaRPr/>
          </a:p>
          <a:p>
            <a:pPr>
              <a:defRPr sz="1200"/>
            </a:pPr>
            <a:r>
              <a:t>Dustin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Maybe there are times you wish you were born a designer, or a photographer, or just with an ounce of creativity?</a:t>
            </a:r>
          </a:p>
          <a:p>
            <a:endParaRPr/>
          </a:p>
          <a:p>
            <a:r>
              <a:t>Dustin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Shape 1406"/>
          <p:cNvSpPr>
            <a:spLocks noGrp="1" noRot="1" noChangeAspect="1"/>
          </p:cNvSpPr>
          <p:nvPr>
            <p:ph type="sldImg"/>
          </p:nvPr>
        </p:nvSpPr>
        <p:spPr>
          <a:prstGeom prst="rect">
            <a:avLst/>
          </a:prstGeom>
        </p:spPr>
        <p:txBody>
          <a:bodyPr/>
          <a:lstStyle/>
          <a:p>
            <a:endParaRPr/>
          </a:p>
        </p:txBody>
      </p:sp>
      <p:sp>
        <p:nvSpPr>
          <p:cNvPr id="1407" name="Shape 1407"/>
          <p:cNvSpPr>
            <a:spLocks noGrp="1"/>
          </p:cNvSpPr>
          <p:nvPr>
            <p:ph type="body" sz="quarter" idx="1"/>
          </p:nvPr>
        </p:nvSpPr>
        <p:spPr>
          <a:prstGeom prst="rect">
            <a:avLst/>
          </a:prstGeom>
        </p:spPr>
        <p:txBody>
          <a:bodyPr/>
          <a:lstStyle/>
          <a:p>
            <a:pPr>
              <a:defRPr sz="1400"/>
            </a:pPr>
            <a:r>
              <a:t> If you need to make beautiful posters, invitations, cards, website graphics, or even multiple-page presentations, Canva is a design service you're going to want to use. Cons is that it can’t be interactive (no video embedding, animated features or live-data integration just yet!).</a:t>
            </a:r>
          </a:p>
          <a:p>
            <a:pPr>
              <a:defRPr sz="1400"/>
            </a:pPr>
            <a:endParaRPr/>
          </a:p>
          <a:p>
            <a:pPr>
              <a:defRPr sz="1400"/>
            </a:pPr>
            <a:r>
              <a:t>Dustin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 name="Shape 1435"/>
          <p:cNvSpPr>
            <a:spLocks noGrp="1" noRot="1" noChangeAspect="1"/>
          </p:cNvSpPr>
          <p:nvPr>
            <p:ph type="sldImg"/>
          </p:nvPr>
        </p:nvSpPr>
        <p:spPr>
          <a:prstGeom prst="rect">
            <a:avLst/>
          </a:prstGeom>
        </p:spPr>
        <p:txBody>
          <a:bodyPr/>
          <a:lstStyle/>
          <a:p>
            <a:endParaRPr/>
          </a:p>
        </p:txBody>
      </p:sp>
      <p:sp>
        <p:nvSpPr>
          <p:cNvPr id="1436" name="Shape 1436"/>
          <p:cNvSpPr>
            <a:spLocks noGrp="1"/>
          </p:cNvSpPr>
          <p:nvPr>
            <p:ph type="body" sz="quarter" idx="1"/>
          </p:nvPr>
        </p:nvSpPr>
        <p:spPr>
          <a:prstGeom prst="rect">
            <a:avLst/>
          </a:prstGeom>
        </p:spPr>
        <p:txBody>
          <a:bodyPr/>
          <a:lstStyle/>
          <a:p>
            <a:pPr>
              <a:defRPr sz="1400"/>
            </a:pPr>
            <a:r>
              <a:t>Unsplash was originally a tumblr blog that, over the years, grew into a photography community. With Unsplash, you can download free, high resolution stock photos and use these images anywhere and in any way you want—even commercially!</a:t>
            </a:r>
          </a:p>
          <a:p>
            <a:pPr>
              <a:defRPr sz="1400"/>
            </a:pPr>
            <a:endParaRPr/>
          </a:p>
          <a:p>
            <a:pPr>
              <a:defRPr sz="1400"/>
            </a:pPr>
            <a:r>
              <a:t>CC0 (Creative Commons Zero) is a license allowing you to copy, modify, distribute and use the photos for free without asking permissions.</a:t>
            </a:r>
          </a:p>
          <a:p>
            <a:pPr>
              <a:defRPr sz="1400"/>
            </a:pPr>
            <a:endParaRPr/>
          </a:p>
          <a:p>
            <a:r>
              <a:t>Arianna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 name="Shape 1464"/>
          <p:cNvSpPr>
            <a:spLocks noGrp="1" noRot="1" noChangeAspect="1"/>
          </p:cNvSpPr>
          <p:nvPr>
            <p:ph type="sldImg"/>
          </p:nvPr>
        </p:nvSpPr>
        <p:spPr>
          <a:prstGeom prst="rect">
            <a:avLst/>
          </a:prstGeom>
        </p:spPr>
        <p:txBody>
          <a:bodyPr/>
          <a:lstStyle/>
          <a:p>
            <a:endParaRPr/>
          </a:p>
        </p:txBody>
      </p:sp>
      <p:sp>
        <p:nvSpPr>
          <p:cNvPr id="1465" name="Shape 1465"/>
          <p:cNvSpPr>
            <a:spLocks noGrp="1"/>
          </p:cNvSpPr>
          <p:nvPr>
            <p:ph type="body" sz="quarter" idx="1"/>
          </p:nvPr>
        </p:nvSpPr>
        <p:spPr>
          <a:prstGeom prst="rect">
            <a:avLst/>
          </a:prstGeom>
        </p:spPr>
        <p:txBody>
          <a:bodyPr/>
          <a:lstStyle/>
          <a:p>
            <a:r>
              <a:t>Above image is samples of things made with images found on unsplash. Great to use for building presentations, stock imagery to make premium content like above, _____.</a:t>
            </a:r>
          </a:p>
          <a:p>
            <a:endParaRPr/>
          </a:p>
          <a:p>
            <a:r>
              <a:t>Arianna</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3" name="Shape 1493"/>
          <p:cNvSpPr>
            <a:spLocks noGrp="1" noRot="1" noChangeAspect="1"/>
          </p:cNvSpPr>
          <p:nvPr>
            <p:ph type="sldImg"/>
          </p:nvPr>
        </p:nvSpPr>
        <p:spPr>
          <a:prstGeom prst="rect">
            <a:avLst/>
          </a:prstGeom>
        </p:spPr>
        <p:txBody>
          <a:bodyPr/>
          <a:lstStyle/>
          <a:p>
            <a:endParaRPr/>
          </a:p>
        </p:txBody>
      </p:sp>
      <p:sp>
        <p:nvSpPr>
          <p:cNvPr id="1494" name="Shape 1494"/>
          <p:cNvSpPr>
            <a:spLocks noGrp="1"/>
          </p:cNvSpPr>
          <p:nvPr>
            <p:ph type="body" sz="quarter" idx="1"/>
          </p:nvPr>
        </p:nvSpPr>
        <p:spPr>
          <a:prstGeom prst="rect">
            <a:avLst/>
          </a:prstGeom>
        </p:spPr>
        <p:txBody>
          <a:bodyPr/>
          <a:lstStyle/>
          <a:p>
            <a:pPr>
              <a:defRPr sz="1400"/>
            </a:pPr>
            <a:r>
              <a:t>Part of the Evernote family, Skitch is an image editing tech resource. It’s designed to capture and mark up images on your computer or device with a variety of options.</a:t>
            </a:r>
          </a:p>
          <a:p>
            <a:pPr>
              <a:defRPr sz="1400"/>
            </a:pPr>
            <a:endParaRPr/>
          </a:p>
          <a:p>
            <a:pPr>
              <a:defRPr sz="1400"/>
            </a:pPr>
            <a:r>
              <a:t>Dustin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 name="Shape 1522"/>
          <p:cNvSpPr>
            <a:spLocks noGrp="1" noRot="1" noChangeAspect="1"/>
          </p:cNvSpPr>
          <p:nvPr>
            <p:ph type="sldImg"/>
          </p:nvPr>
        </p:nvSpPr>
        <p:spPr>
          <a:prstGeom prst="rect">
            <a:avLst/>
          </a:prstGeom>
        </p:spPr>
        <p:txBody>
          <a:bodyPr/>
          <a:lstStyle/>
          <a:p>
            <a:endParaRPr/>
          </a:p>
        </p:txBody>
      </p:sp>
      <p:sp>
        <p:nvSpPr>
          <p:cNvPr id="1523" name="Shape 1523"/>
          <p:cNvSpPr>
            <a:spLocks noGrp="1"/>
          </p:cNvSpPr>
          <p:nvPr>
            <p:ph type="body" sz="quarter" idx="1"/>
          </p:nvPr>
        </p:nvSpPr>
        <p:spPr>
          <a:prstGeom prst="rect">
            <a:avLst/>
          </a:prstGeom>
        </p:spPr>
        <p:txBody>
          <a:bodyPr/>
          <a:lstStyle/>
          <a:p>
            <a:pPr>
              <a:defRPr sz="1400"/>
            </a:pPr>
            <a:r>
              <a:t>You can markup a photo, point things out on a map, markup a webpage, annotate a PDF, or use it as a fresh idea and draw something from scratch. Whether you need to share a quick screenshot with a client or coworker, crop a photo for a social post, or make a v unique meme, Skitch is a fast and frictionless way to capture, annotate, and share photos and screenshots.</a:t>
            </a:r>
          </a:p>
          <a:p>
            <a:pPr>
              <a:defRPr sz="1400"/>
            </a:pPr>
            <a:endParaRPr/>
          </a:p>
          <a:p>
            <a:pPr>
              <a:defRPr sz="1400"/>
            </a:pPr>
            <a:r>
              <a:t>Dustin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Shape 1552"/>
          <p:cNvSpPr>
            <a:spLocks noGrp="1" noRot="1" noChangeAspect="1"/>
          </p:cNvSpPr>
          <p:nvPr>
            <p:ph type="sldImg"/>
          </p:nvPr>
        </p:nvSpPr>
        <p:spPr>
          <a:prstGeom prst="rect">
            <a:avLst/>
          </a:prstGeom>
        </p:spPr>
        <p:txBody>
          <a:bodyPr/>
          <a:lstStyle/>
          <a:p>
            <a:endParaRPr/>
          </a:p>
        </p:txBody>
      </p:sp>
      <p:sp>
        <p:nvSpPr>
          <p:cNvPr id="1553" name="Shape 1553"/>
          <p:cNvSpPr>
            <a:spLocks noGrp="1"/>
          </p:cNvSpPr>
          <p:nvPr>
            <p:ph type="body" sz="quarter" idx="1"/>
          </p:nvPr>
        </p:nvSpPr>
        <p:spPr>
          <a:prstGeom prst="rect">
            <a:avLst/>
          </a:prstGeom>
        </p:spPr>
        <p:txBody>
          <a:bodyPr/>
          <a:lstStyle/>
          <a:p>
            <a:pPr>
              <a:defRPr sz="1400"/>
            </a:pPr>
            <a:r>
              <a:t>Why Canva wins:</a:t>
            </a:r>
          </a:p>
          <a:p>
            <a:pPr>
              <a:defRPr sz="1400"/>
            </a:pPr>
            <a:r>
              <a:t>Dustin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 name="Shape 1581"/>
          <p:cNvSpPr>
            <a:spLocks noGrp="1" noRot="1" noChangeAspect="1"/>
          </p:cNvSpPr>
          <p:nvPr>
            <p:ph type="sldImg"/>
          </p:nvPr>
        </p:nvSpPr>
        <p:spPr>
          <a:prstGeom prst="rect">
            <a:avLst/>
          </a:prstGeom>
        </p:spPr>
        <p:txBody>
          <a:bodyPr/>
          <a:lstStyle/>
          <a:p>
            <a:endParaRPr/>
          </a:p>
        </p:txBody>
      </p:sp>
      <p:sp>
        <p:nvSpPr>
          <p:cNvPr id="1582" name="Shape 1582"/>
          <p:cNvSpPr>
            <a:spLocks noGrp="1"/>
          </p:cNvSpPr>
          <p:nvPr>
            <p:ph type="body" sz="quarter" idx="1"/>
          </p:nvPr>
        </p:nvSpPr>
        <p:spPr>
          <a:prstGeom prst="rect">
            <a:avLst/>
          </a:prstGeom>
        </p:spPr>
        <p:txBody>
          <a:bodyPr/>
          <a:lstStyle/>
          <a:p>
            <a:r>
              <a:t>Dustin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 name="Shape 1613"/>
          <p:cNvSpPr>
            <a:spLocks noGrp="1" noRot="1" noChangeAspect="1"/>
          </p:cNvSpPr>
          <p:nvPr>
            <p:ph type="sldImg"/>
          </p:nvPr>
        </p:nvSpPr>
        <p:spPr>
          <a:prstGeom prst="rect">
            <a:avLst/>
          </a:prstGeom>
        </p:spPr>
        <p:txBody>
          <a:bodyPr/>
          <a:lstStyle/>
          <a:p>
            <a:endParaRPr/>
          </a:p>
        </p:txBody>
      </p:sp>
      <p:sp>
        <p:nvSpPr>
          <p:cNvPr id="1614" name="Shape 1614"/>
          <p:cNvSpPr>
            <a:spLocks noGrp="1"/>
          </p:cNvSpPr>
          <p:nvPr>
            <p:ph type="body" sz="quarter" idx="1"/>
          </p:nvPr>
        </p:nvSpPr>
        <p:spPr>
          <a:prstGeom prst="rect">
            <a:avLst/>
          </a:prstGeom>
        </p:spPr>
        <p:txBody>
          <a:bodyPr/>
          <a:lstStyle/>
          <a:p>
            <a:r>
              <a:t>Arianna</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 name="Shape 1642"/>
          <p:cNvSpPr>
            <a:spLocks noGrp="1" noRot="1" noChangeAspect="1"/>
          </p:cNvSpPr>
          <p:nvPr>
            <p:ph type="sldImg"/>
          </p:nvPr>
        </p:nvSpPr>
        <p:spPr>
          <a:prstGeom prst="rect">
            <a:avLst/>
          </a:prstGeom>
        </p:spPr>
        <p:txBody>
          <a:bodyPr/>
          <a:lstStyle/>
          <a:p>
            <a:endParaRPr/>
          </a:p>
        </p:txBody>
      </p:sp>
      <p:sp>
        <p:nvSpPr>
          <p:cNvPr id="1643" name="Shape 1643"/>
          <p:cNvSpPr>
            <a:spLocks noGrp="1"/>
          </p:cNvSpPr>
          <p:nvPr>
            <p:ph type="body" sz="quarter" idx="1"/>
          </p:nvPr>
        </p:nvSpPr>
        <p:spPr>
          <a:prstGeom prst="rect">
            <a:avLst/>
          </a:prstGeom>
        </p:spPr>
        <p:txBody>
          <a:bodyPr/>
          <a:lstStyle/>
          <a:p>
            <a:pPr>
              <a:defRPr sz="1400"/>
            </a:pPr>
            <a:r>
              <a:rPr u="sng">
                <a:hlinkClick r:id="rId3"/>
              </a:rPr>
              <a:t>bit.ly</a:t>
            </a:r>
            <a:r>
              <a:t> is a URL shorter and link management service that offers branded or customized links and analytics, allowing users to own their customer experience.</a:t>
            </a:r>
          </a:p>
          <a:p>
            <a:pPr>
              <a:defRPr sz="1400"/>
            </a:pPr>
            <a:endParaRPr/>
          </a:p>
          <a:p>
            <a:r>
              <a:t>Arianna</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1" name="Shape 1671"/>
          <p:cNvSpPr>
            <a:spLocks noGrp="1" noRot="1" noChangeAspect="1"/>
          </p:cNvSpPr>
          <p:nvPr>
            <p:ph type="sldImg"/>
          </p:nvPr>
        </p:nvSpPr>
        <p:spPr>
          <a:prstGeom prst="rect">
            <a:avLst/>
          </a:prstGeom>
        </p:spPr>
        <p:txBody>
          <a:bodyPr/>
          <a:lstStyle/>
          <a:p>
            <a:endParaRPr/>
          </a:p>
        </p:txBody>
      </p:sp>
      <p:sp>
        <p:nvSpPr>
          <p:cNvPr id="1672" name="Shape 1672"/>
          <p:cNvSpPr>
            <a:spLocks noGrp="1"/>
          </p:cNvSpPr>
          <p:nvPr>
            <p:ph type="body" sz="quarter" idx="1"/>
          </p:nvPr>
        </p:nvSpPr>
        <p:spPr>
          <a:prstGeom prst="rect">
            <a:avLst/>
          </a:prstGeom>
        </p:spPr>
        <p:txBody>
          <a:bodyPr/>
          <a:lstStyle/>
          <a:p>
            <a:pPr>
              <a:defRPr sz="1400"/>
            </a:pPr>
            <a:r>
              <a:t>Once your links are shortened, you can track link analytics, gather audience intelligence, and measure campaign performance all in one location. With these insights, you can optimize your marketing efforts to better fit your audience or clients needs. This tool is great for any position that posts links whether that is on social media, your website, or via email.</a:t>
            </a:r>
          </a:p>
          <a:p>
            <a:pPr>
              <a:defRPr sz="1400"/>
            </a:pPr>
            <a:endParaRPr/>
          </a:p>
          <a:p>
            <a:r>
              <a:t>Arianna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r>
              <a:t>Do you find yourself lost in a sea of data you don’t know how to make sense of?</a:t>
            </a:r>
          </a:p>
          <a:p>
            <a:endParaRPr/>
          </a:p>
          <a:p>
            <a:r>
              <a:t>Arianna</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 name="Shape 1700"/>
          <p:cNvSpPr>
            <a:spLocks noGrp="1" noRot="1" noChangeAspect="1"/>
          </p:cNvSpPr>
          <p:nvPr>
            <p:ph type="sldImg"/>
          </p:nvPr>
        </p:nvSpPr>
        <p:spPr>
          <a:prstGeom prst="rect">
            <a:avLst/>
          </a:prstGeom>
        </p:spPr>
        <p:txBody>
          <a:bodyPr/>
          <a:lstStyle/>
          <a:p>
            <a:endParaRPr/>
          </a:p>
        </p:txBody>
      </p:sp>
      <p:sp>
        <p:nvSpPr>
          <p:cNvPr id="1701" name="Shape 1701"/>
          <p:cNvSpPr>
            <a:spLocks noGrp="1"/>
          </p:cNvSpPr>
          <p:nvPr>
            <p:ph type="body" sz="quarter" idx="1"/>
          </p:nvPr>
        </p:nvSpPr>
        <p:spPr>
          <a:prstGeom prst="rect">
            <a:avLst/>
          </a:prstGeom>
        </p:spPr>
        <p:txBody>
          <a:bodyPr/>
          <a:lstStyle/>
          <a:p>
            <a:pPr>
              <a:defRPr sz="1400"/>
            </a:pPr>
            <a:r>
              <a:t>A powerful, free tool that tracks user interaction on a business account’s Facebook page. With this tool, you can better understand page and post performance, see how people are connecting with your page, and how to make future posts more effective and appropriate for your audience.</a:t>
            </a:r>
          </a:p>
          <a:p>
            <a:pPr>
              <a:defRPr sz="1400"/>
            </a:pPr>
            <a:endParaRPr/>
          </a:p>
          <a:p>
            <a:pPr>
              <a:defRPr sz="1400"/>
            </a:pPr>
            <a:r>
              <a:t>Dustin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 name="Shape 1729"/>
          <p:cNvSpPr>
            <a:spLocks noGrp="1" noRot="1" noChangeAspect="1"/>
          </p:cNvSpPr>
          <p:nvPr>
            <p:ph type="sldImg"/>
          </p:nvPr>
        </p:nvSpPr>
        <p:spPr>
          <a:prstGeom prst="rect">
            <a:avLst/>
          </a:prstGeom>
        </p:spPr>
        <p:txBody>
          <a:bodyPr/>
          <a:lstStyle/>
          <a:p>
            <a:endParaRPr/>
          </a:p>
        </p:txBody>
      </p:sp>
      <p:sp>
        <p:nvSpPr>
          <p:cNvPr id="1730" name="Shape 1730"/>
          <p:cNvSpPr>
            <a:spLocks noGrp="1"/>
          </p:cNvSpPr>
          <p:nvPr>
            <p:ph type="body" sz="quarter" idx="1"/>
          </p:nvPr>
        </p:nvSpPr>
        <p:spPr>
          <a:prstGeom prst="rect">
            <a:avLst/>
          </a:prstGeom>
        </p:spPr>
        <p:txBody>
          <a:bodyPr/>
          <a:lstStyle/>
          <a:p>
            <a:pPr>
              <a:defRPr sz="1400"/>
            </a:pPr>
            <a:r>
              <a:t>With Facebook Insights, you can determine the best time to post and what content performs best; how people are engaging with your content; target to a customized audience; create ad sets; track page growth; and so much more. Use these insights to adjust your page, grow your audience and improve engagement. </a:t>
            </a:r>
          </a:p>
          <a:p>
            <a:pPr>
              <a:defRPr sz="1400"/>
            </a:pPr>
            <a:endParaRPr/>
          </a:p>
          <a:p>
            <a:pPr>
              <a:defRPr sz="1400"/>
            </a:pPr>
            <a:r>
              <a:t>Dustin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 name="Shape 1758"/>
          <p:cNvSpPr>
            <a:spLocks noGrp="1" noRot="1" noChangeAspect="1"/>
          </p:cNvSpPr>
          <p:nvPr>
            <p:ph type="sldImg"/>
          </p:nvPr>
        </p:nvSpPr>
        <p:spPr>
          <a:prstGeom prst="rect">
            <a:avLst/>
          </a:prstGeom>
        </p:spPr>
        <p:txBody>
          <a:bodyPr/>
          <a:lstStyle/>
          <a:p>
            <a:endParaRPr/>
          </a:p>
        </p:txBody>
      </p:sp>
      <p:sp>
        <p:nvSpPr>
          <p:cNvPr id="1759" name="Shape 1759"/>
          <p:cNvSpPr>
            <a:spLocks noGrp="1"/>
          </p:cNvSpPr>
          <p:nvPr>
            <p:ph type="body" sz="quarter" idx="1"/>
          </p:nvPr>
        </p:nvSpPr>
        <p:spPr>
          <a:prstGeom prst="rect">
            <a:avLst/>
          </a:prstGeom>
        </p:spPr>
        <p:txBody>
          <a:bodyPr/>
          <a:lstStyle/>
          <a:p>
            <a:pPr>
              <a:defRPr sz="1400"/>
            </a:pPr>
            <a:r>
              <a:t>A Google web analytics service that tracks and reports website traffic. Google Analytics will help you measure site traffic, SEO, engagement, ad revenue, and even activity on social media. </a:t>
            </a:r>
          </a:p>
          <a:p>
            <a:pPr>
              <a:defRPr sz="1400"/>
            </a:pPr>
            <a:endParaRPr/>
          </a:p>
          <a:p>
            <a:r>
              <a:t>Arianna</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7" name="Shape 1787"/>
          <p:cNvSpPr>
            <a:spLocks noGrp="1" noRot="1" noChangeAspect="1"/>
          </p:cNvSpPr>
          <p:nvPr>
            <p:ph type="sldImg"/>
          </p:nvPr>
        </p:nvSpPr>
        <p:spPr>
          <a:prstGeom prst="rect">
            <a:avLst/>
          </a:prstGeom>
        </p:spPr>
        <p:txBody>
          <a:bodyPr/>
          <a:lstStyle/>
          <a:p>
            <a:endParaRPr/>
          </a:p>
        </p:txBody>
      </p:sp>
      <p:sp>
        <p:nvSpPr>
          <p:cNvPr id="1788" name="Shape 1788"/>
          <p:cNvSpPr>
            <a:spLocks noGrp="1"/>
          </p:cNvSpPr>
          <p:nvPr>
            <p:ph type="body" sz="quarter" idx="1"/>
          </p:nvPr>
        </p:nvSpPr>
        <p:spPr>
          <a:prstGeom prst="rect">
            <a:avLst/>
          </a:prstGeom>
        </p:spPr>
        <p:txBody>
          <a:bodyPr/>
          <a:lstStyle/>
          <a:p>
            <a:pPr>
              <a:defRPr sz="1400"/>
            </a:pPr>
            <a:r>
              <a:t>Whether you run a website for a small business or a large corporation, Google Analytics can be used for tracking, analyzing, and reporting site data so you know more about your visitors and how your pages are doing. It’s easy to use for beginners, and in depth enough for experienced analysts to collect deeper insights.</a:t>
            </a:r>
          </a:p>
          <a:p>
            <a:pPr>
              <a:defRPr sz="1400"/>
            </a:pPr>
            <a:endParaRPr/>
          </a:p>
          <a:p>
            <a:r>
              <a:t>Arianna</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7" name="Shape 1817"/>
          <p:cNvSpPr>
            <a:spLocks noGrp="1" noRot="1" noChangeAspect="1"/>
          </p:cNvSpPr>
          <p:nvPr>
            <p:ph type="sldImg"/>
          </p:nvPr>
        </p:nvSpPr>
        <p:spPr>
          <a:prstGeom prst="rect">
            <a:avLst/>
          </a:prstGeom>
        </p:spPr>
        <p:txBody>
          <a:bodyPr/>
          <a:lstStyle/>
          <a:p>
            <a:endParaRPr/>
          </a:p>
        </p:txBody>
      </p:sp>
      <p:sp>
        <p:nvSpPr>
          <p:cNvPr id="1818" name="Shape 1818"/>
          <p:cNvSpPr>
            <a:spLocks noGrp="1"/>
          </p:cNvSpPr>
          <p:nvPr>
            <p:ph type="body" sz="quarter" idx="1"/>
          </p:nvPr>
        </p:nvSpPr>
        <p:spPr>
          <a:prstGeom prst="rect">
            <a:avLst/>
          </a:prstGeom>
        </p:spPr>
        <p:txBody>
          <a:bodyPr/>
          <a:lstStyle/>
          <a:p>
            <a:r>
              <a:t>Arianna - Explain why you &lt;3 FB insights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 name="Shape 1822"/>
          <p:cNvSpPr>
            <a:spLocks noGrp="1" noRot="1" noChangeAspect="1"/>
          </p:cNvSpPr>
          <p:nvPr>
            <p:ph type="sldImg"/>
          </p:nvPr>
        </p:nvSpPr>
        <p:spPr>
          <a:prstGeom prst="rect">
            <a:avLst/>
          </a:prstGeom>
        </p:spPr>
        <p:txBody>
          <a:bodyPr/>
          <a:lstStyle/>
          <a:p>
            <a:endParaRPr/>
          </a:p>
        </p:txBody>
      </p:sp>
      <p:sp>
        <p:nvSpPr>
          <p:cNvPr id="1823" name="Shape 1823"/>
          <p:cNvSpPr>
            <a:spLocks noGrp="1"/>
          </p:cNvSpPr>
          <p:nvPr>
            <p:ph type="body" sz="quarter" idx="1"/>
          </p:nvPr>
        </p:nvSpPr>
        <p:spPr>
          <a:prstGeom prst="rect">
            <a:avLst/>
          </a:prstGeom>
        </p:spPr>
        <p:txBody>
          <a:bodyPr/>
          <a:lstStyle/>
          <a:p>
            <a:r>
              <a:t>Instead of pizza, we have something even better … answers to your questions!</a:t>
            </a:r>
          </a:p>
          <a:p>
            <a:endParaRPr/>
          </a:p>
          <a:p>
            <a:r>
              <a:t>Dustin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 name="Shape 1827"/>
          <p:cNvSpPr>
            <a:spLocks noGrp="1" noRot="1" noChangeAspect="1"/>
          </p:cNvSpPr>
          <p:nvPr>
            <p:ph type="sldImg"/>
          </p:nvPr>
        </p:nvSpPr>
        <p:spPr>
          <a:xfrm>
            <a:off x="381000" y="685800"/>
            <a:ext cx="6096000" cy="3429000"/>
          </a:xfrm>
          <a:prstGeom prst="rect">
            <a:avLst/>
          </a:prstGeom>
        </p:spPr>
        <p:txBody>
          <a:bodyPr/>
          <a:lstStyle/>
          <a:p>
            <a:endParaRPr/>
          </a:p>
        </p:txBody>
      </p:sp>
      <p:sp>
        <p:nvSpPr>
          <p:cNvPr id="1828" name="Shape 1828"/>
          <p:cNvSpPr>
            <a:spLocks noGrp="1"/>
          </p:cNvSpPr>
          <p:nvPr>
            <p:ph type="body" sz="quarter" idx="1"/>
          </p:nvPr>
        </p:nvSpPr>
        <p:spPr>
          <a:prstGeom prst="rect">
            <a:avLst/>
          </a:prstGeom>
        </p:spPr>
        <p:txBody>
          <a:bodyPr/>
          <a:lstStyle/>
          <a:p>
            <a:r>
              <a:t>That’s a wrap y’all.</a:t>
            </a:r>
          </a:p>
          <a:p>
            <a:endParaRPr/>
          </a:p>
          <a:p>
            <a:r>
              <a:t>Thank you’s all around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2808324-5D8B-534B-A267-78B93046B237}" type="slidenum">
              <a:rPr lang="en-US" smtClean="0"/>
              <a:t>57</a:t>
            </a:fld>
            <a:endParaRPr lang="en-US"/>
          </a:p>
        </p:txBody>
      </p:sp>
    </p:spTree>
    <p:extLst>
      <p:ext uri="{BB962C8B-B14F-4D97-AF65-F5344CB8AC3E}">
        <p14:creationId xmlns:p14="http://schemas.microsoft.com/office/powerpoint/2010/main" val="14612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r>
              <a:t>Are there times when you have no idea what the status of your project is? Or that that one thing you were suppose to make happen, was suppose to happen a week ago?</a:t>
            </a:r>
          </a:p>
          <a:p>
            <a:endParaRPr/>
          </a:p>
          <a:p>
            <a:r>
              <a:t>Dustin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r>
              <a:t>Arianna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r>
              <a:t>(let this one run for a second cause the GIF is fire!)</a:t>
            </a:r>
          </a:p>
          <a:p>
            <a:r>
              <a:t>Dustin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noRot="1" noChangeAspect="1"/>
          </p:cNvSpPr>
          <p:nvPr>
            <p:ph type="sldImg"/>
          </p:nvPr>
        </p:nvSpPr>
        <p:spPr>
          <a:prstGeom prst="rect">
            <a:avLst/>
          </a:prstGeom>
        </p:spPr>
        <p:txBody>
          <a:bodyPr/>
          <a:lstStyle/>
          <a:p>
            <a:endParaRPr/>
          </a:p>
        </p:txBody>
      </p:sp>
      <p:sp>
        <p:nvSpPr>
          <p:cNvPr id="525" name="Shape 525"/>
          <p:cNvSpPr>
            <a:spLocks noGrp="1"/>
          </p:cNvSpPr>
          <p:nvPr>
            <p:ph type="body" sz="quarter" idx="1"/>
          </p:nvPr>
        </p:nvSpPr>
        <p:spPr>
          <a:prstGeom prst="rect">
            <a:avLst/>
          </a:prstGeom>
        </p:spPr>
        <p:txBody>
          <a:bodyPr/>
          <a:lstStyle/>
          <a:p>
            <a:r>
              <a:t>Arianna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gif"/></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1.gif"/><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gif"/></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38.gif"/><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gif"/></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45.gif"/><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gif"/></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52.gif"/><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53.gif"/></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54.gif"/></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905" y="609599"/>
            <a:ext cx="17996351" cy="11997568"/>
          </a:xfrm>
          <a:prstGeom prst="rect">
            <a:avLst/>
          </a:prstGeom>
        </p:spPr>
      </p:pic>
      <p:sp>
        <p:nvSpPr>
          <p:cNvPr id="8" name="TextBox 7"/>
          <p:cNvSpPr txBox="1"/>
          <p:nvPr/>
        </p:nvSpPr>
        <p:spPr>
          <a:xfrm>
            <a:off x="4419600" y="2286001"/>
            <a:ext cx="15547976" cy="2123658"/>
          </a:xfrm>
          <a:prstGeom prst="rect">
            <a:avLst/>
          </a:prstGeom>
          <a:noFill/>
        </p:spPr>
        <p:txBody>
          <a:bodyPr wrap="square" rtlCol="0">
            <a:spAutoFit/>
          </a:bodyPr>
          <a:lstStyle/>
          <a:p>
            <a:pPr>
              <a:spcAft>
                <a:spcPts val="1200"/>
              </a:spcAft>
            </a:pPr>
            <a:r>
              <a:rPr lang="en-US" sz="5600" b="1" dirty="0">
                <a:solidFill>
                  <a:srgbClr val="4D4D4F"/>
                </a:solidFill>
                <a:latin typeface="Century Gothic"/>
                <a:cs typeface="Century Gothic"/>
              </a:rPr>
              <a:t>MARKETING TOOLS, TIPS &amp; TAKEAWAYS</a:t>
            </a:r>
          </a:p>
          <a:p>
            <a:pPr>
              <a:spcAft>
                <a:spcPts val="1200"/>
              </a:spcAft>
            </a:pPr>
            <a:r>
              <a:rPr lang="en-US" sz="3200" dirty="0">
                <a:solidFill>
                  <a:srgbClr val="4D4D4F"/>
                </a:solidFill>
                <a:latin typeface="Century Gothic"/>
                <a:cs typeface="Century Gothic"/>
              </a:rPr>
              <a:t>Clever Tools for Clever Marketing</a:t>
            </a:r>
          </a:p>
          <a:p>
            <a:pPr algn="ctr"/>
            <a:endParaRPr lang="en-US" sz="2400" cap="all" dirty="0">
              <a:solidFill>
                <a:srgbClr val="4D4D4F"/>
              </a:solidFill>
              <a:latin typeface="Century Gothic"/>
              <a:cs typeface="Century Gothic"/>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5465" y="10873173"/>
            <a:ext cx="5500912" cy="98594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24348" y="10805439"/>
            <a:ext cx="2886456" cy="1207008"/>
          </a:xfrm>
          <a:prstGeom prst="rect">
            <a:avLst/>
          </a:prstGeom>
        </p:spPr>
      </p:pic>
    </p:spTree>
    <p:extLst>
      <p:ext uri="{BB962C8B-B14F-4D97-AF65-F5344CB8AC3E}">
        <p14:creationId xmlns:p14="http://schemas.microsoft.com/office/powerpoint/2010/main" val="287638497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28" name="Shape 528"/>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529" name="Shape 529"/>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30" name="Shape 530"/>
          <p:cNvSpPr/>
          <p:nvPr/>
        </p:nvSpPr>
        <p:spPr>
          <a:xfrm>
            <a:off x="3142089" y="5082316"/>
            <a:ext cx="18099823" cy="920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Futura"/>
                <a:ea typeface="Futura"/>
                <a:cs typeface="Futura"/>
                <a:sym typeface="Futura"/>
              </a:defRPr>
            </a:lvl1pPr>
          </a:lstStyle>
          <a:p>
            <a:r>
              <a:t>Or like, you just can’t even…</a:t>
            </a:r>
          </a:p>
        </p:txBody>
      </p:sp>
      <p:sp>
        <p:nvSpPr>
          <p:cNvPr id="531" name="Shape 53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532" name="Shape 53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33" name="Shape 53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34" name="Shape 53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35" name="Shape 53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36" name="Shape 53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37" name="Shape 53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538" name="Shape 53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39" name="Shape 53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40" name="Shape 54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41" name="Shape 54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542" name="Shape 54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543" name="Shape 54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44" name="Shape 54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45" name="Shape 54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46" name="Shape 54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47" name="Shape 54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548" name="Shape 54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49" name="Shape 54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50" name="Shape 55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551" name="Shape 55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52" name="Shape 552"/>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553" name="Shape 553"/>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54" name="Shape 554"/>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555" name="Shape 555"/>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56" name="Shape 556"/>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57" name="Shape 557"/>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558" name="Shape 558"/>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59" name="Shape 559"/>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60" name="Shape 560"/>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561" name="Shape 561"/>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562" name="Shape 562"/>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63" name="Shape 563"/>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64" name="Shape 564"/>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565" name="Shape 565"/>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66" name="Shape 566"/>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67" name="Shape 567"/>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568" name="Shape 568"/>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569" name="Shape 569"/>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70" name="Shape 570"/>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571" name="Shape 571"/>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72" name="Shape 572"/>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573" name="giphy (28).gif"/>
          <p:cNvPicPr>
            <a:picLocks/>
          </p:cNvPicPr>
          <p:nvPr/>
        </p:nvPicPr>
        <p:blipFill>
          <a:blip r:embed="rId4">
            <a:extLst/>
          </a:blip>
          <a:stretch>
            <a:fillRect/>
          </a:stretch>
        </p:blipFill>
        <p:spPr>
          <a:xfrm>
            <a:off x="7901020" y="6936674"/>
            <a:ext cx="8581960" cy="5127721"/>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78" name="Shape 578"/>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579" name="Shape 579"/>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80" name="Shape 580"/>
          <p:cNvSpPr/>
          <p:nvPr/>
        </p:nvSpPr>
        <p:spPr>
          <a:xfrm>
            <a:off x="3142089" y="5082316"/>
            <a:ext cx="18099823" cy="920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Futura"/>
                <a:ea typeface="Futura"/>
                <a:cs typeface="Futura"/>
                <a:sym typeface="Futura"/>
              </a:defRPr>
            </a:lvl1pPr>
          </a:lstStyle>
          <a:p>
            <a:r>
              <a:t>We’re here to help.</a:t>
            </a:r>
          </a:p>
        </p:txBody>
      </p:sp>
      <p:sp>
        <p:nvSpPr>
          <p:cNvPr id="581" name="Shape 58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582" name="Shape 58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83" name="Shape 58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84" name="Shape 58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85" name="Shape 58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86" name="Shape 58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87" name="Shape 58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588" name="Shape 58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89" name="Shape 58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90" name="Shape 59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91" name="Shape 59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592" name="Shape 59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593" name="Shape 59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94" name="Shape 59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95" name="Shape 59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96" name="Shape 59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97" name="Shape 59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598" name="Shape 59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99" name="Shape 59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00" name="Shape 60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601" name="Shape 60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02" name="Shape 602"/>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603" name="Shape 603"/>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04" name="Shape 604"/>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605" name="Shape 605"/>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06" name="Shape 606"/>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07" name="Shape 607"/>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608" name="Shape 608"/>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09" name="Shape 609"/>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10" name="Shape 610"/>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611" name="Shape 611"/>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612" name="Shape 612"/>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13" name="Shape 613"/>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14" name="Shape 614"/>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615" name="Shape 615"/>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16" name="Shape 616"/>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17" name="Shape 617"/>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618" name="Shape 618"/>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619" name="Shape 619"/>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20" name="Shape 620"/>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621" name="Shape 621"/>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22" name="Shape 622"/>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623" name="giphy (33).gif"/>
          <p:cNvPicPr>
            <a:picLocks/>
          </p:cNvPicPr>
          <p:nvPr/>
        </p:nvPicPr>
        <p:blipFill>
          <a:blip r:embed="rId4">
            <a:extLst/>
          </a:blip>
          <a:stretch>
            <a:fillRect/>
          </a:stretch>
        </p:blipFill>
        <p:spPr>
          <a:xfrm>
            <a:off x="7689262" y="6792612"/>
            <a:ext cx="9005475" cy="5650936"/>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28" name="Shape 628"/>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629" name="Shape 629"/>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30" name="Shape 630"/>
          <p:cNvSpPr/>
          <p:nvPr/>
        </p:nvSpPr>
        <p:spPr>
          <a:xfrm>
            <a:off x="3142089" y="6105456"/>
            <a:ext cx="18099823" cy="17590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Futura"/>
                <a:ea typeface="Futura"/>
                <a:cs typeface="Futura"/>
                <a:sym typeface="Futura"/>
              </a:defRPr>
            </a:lvl1pPr>
          </a:lstStyle>
          <a:p>
            <a:r>
              <a:t>Take back the rest of your day with all the time you’ll save with these clever tools.</a:t>
            </a:r>
          </a:p>
        </p:txBody>
      </p:sp>
      <p:sp>
        <p:nvSpPr>
          <p:cNvPr id="631" name="Shape 63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632" name="Shape 63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33" name="Shape 63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34" name="Shape 63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35" name="Shape 63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36" name="Shape 63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37" name="Shape 63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638" name="Shape 63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39" name="Shape 63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40" name="Shape 64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41" name="Shape 64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642" name="Shape 64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643" name="Shape 64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44" name="Shape 64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45" name="Shape 64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46" name="Shape 64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47" name="Shape 64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648" name="Shape 64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49" name="Shape 64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50" name="Shape 65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651" name="Shape 65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52" name="Shape 652"/>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653" name="Shape 653"/>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54" name="Shape 654"/>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655" name="Shape 655"/>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56" name="Shape 656"/>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57" name="Shape 657"/>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658" name="Shape 658"/>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59" name="Shape 659"/>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60" name="Shape 660"/>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661" name="Shape 661"/>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662" name="Shape 662"/>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63" name="Shape 663"/>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64" name="Shape 664"/>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665" name="Shape 665"/>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66" name="Shape 666"/>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67" name="Shape 667"/>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668" name="Shape 668"/>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669" name="Shape 669"/>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70" name="Shape 670"/>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671" name="Shape 671"/>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72" name="Shape 672"/>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77" name="Shape 677"/>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678" name="Shape 678"/>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79" name="Shape 679"/>
          <p:cNvSpPr/>
          <p:nvPr/>
        </p:nvSpPr>
        <p:spPr>
          <a:xfrm>
            <a:off x="3142089" y="6524556"/>
            <a:ext cx="18099823" cy="9208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Futura"/>
                <a:ea typeface="Futura"/>
                <a:cs typeface="Futura"/>
                <a:sym typeface="Futura"/>
              </a:defRPr>
            </a:lvl1pPr>
          </a:lstStyle>
          <a:p>
            <a:r>
              <a:t>Without further ado, let the show begin.</a:t>
            </a:r>
          </a:p>
        </p:txBody>
      </p:sp>
      <p:sp>
        <p:nvSpPr>
          <p:cNvPr id="680" name="Shape 680"/>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681" name="Shape 681"/>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82" name="Shape 682"/>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83" name="Shape 683"/>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84" name="Shape 684"/>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85" name="Shape 685"/>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86" name="Shape 686"/>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687" name="Shape 687"/>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88" name="Shape 688"/>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89" name="Shape 689"/>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90" name="Shape 690"/>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691" name="Shape 691"/>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692" name="Shape 692"/>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93" name="Shape 693"/>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94" name="Shape 694"/>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695" name="Shape 695"/>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96" name="Shape 696"/>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697" name="Shape 697"/>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698" name="Shape 698"/>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699" name="Shape 699"/>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700" name="Shape 700"/>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701" name="Shape 701"/>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702" name="Shape 702"/>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03" name="Shape 703"/>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704" name="Shape 704"/>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705" name="Shape 705"/>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706" name="Shape 706"/>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707" name="Shape 707"/>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08" name="Shape 708"/>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709" name="Shape 709"/>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710" name="Shape 710"/>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711" name="Shape 711"/>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712" name="Shape 712"/>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713" name="Shape 713"/>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714" name="Shape 714"/>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15" name="Shape 715"/>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716" name="Shape 716"/>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717" name="Shape 717"/>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718" name="Shape 718"/>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719" name="Shape 719"/>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720" name="Shape 720"/>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21" name="Shape 721"/>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726" name="Shape 726"/>
          <p:cNvSpPr/>
          <p:nvPr/>
        </p:nvSpPr>
        <p:spPr>
          <a:xfrm>
            <a:off x="8737154" y="5070536"/>
            <a:ext cx="4310944"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The Oscar’s of</a:t>
            </a:r>
          </a:p>
        </p:txBody>
      </p:sp>
      <p:sp>
        <p:nvSpPr>
          <p:cNvPr id="727" name="Shape 727"/>
          <p:cNvSpPr/>
          <p:nvPr/>
        </p:nvSpPr>
        <p:spPr>
          <a:xfrm>
            <a:off x="1404231" y="5530979"/>
            <a:ext cx="6979773" cy="1"/>
          </a:xfrm>
          <a:prstGeom prst="line">
            <a:avLst/>
          </a:prstGeom>
          <a:ln w="12700">
            <a:solidFill>
              <a:srgbClr val="FFD700"/>
            </a:solidFill>
            <a:miter lim="400000"/>
          </a:ln>
          <a:effectLst>
            <a:outerShdw blurRad="190500" dist="8455" dir="5400000" rotWithShape="0">
              <a:srgbClr val="000000"/>
            </a:outerShdw>
          </a:effectLst>
        </p:spPr>
        <p:txBody>
          <a:bodyPr lIns="50800" tIns="50800" rIns="50800" bIns="50800" anchor="ctr"/>
          <a:lstStyle/>
          <a:p>
            <a:pPr>
              <a:defRPr sz="3200"/>
            </a:pPr>
            <a:endParaRPr/>
          </a:p>
        </p:txBody>
      </p:sp>
      <p:sp>
        <p:nvSpPr>
          <p:cNvPr id="728" name="Shape 728"/>
          <p:cNvSpPr/>
          <p:nvPr/>
        </p:nvSpPr>
        <p:spPr>
          <a:xfrm>
            <a:off x="13345955" y="5530979"/>
            <a:ext cx="6979773" cy="1"/>
          </a:xfrm>
          <a:prstGeom prst="line">
            <a:avLst/>
          </a:prstGeom>
          <a:ln w="12700">
            <a:solidFill>
              <a:srgbClr val="FFD700"/>
            </a:solidFill>
            <a:miter lim="400000"/>
          </a:ln>
        </p:spPr>
        <p:txBody>
          <a:bodyPr lIns="50800" tIns="50800" rIns="50800" bIns="50800" anchor="ctr"/>
          <a:lstStyle/>
          <a:p>
            <a:pPr>
              <a:defRPr sz="3200"/>
            </a:pPr>
            <a:endParaRPr/>
          </a:p>
        </p:txBody>
      </p:sp>
      <p:sp>
        <p:nvSpPr>
          <p:cNvPr id="729" name="Shape 729"/>
          <p:cNvSpPr/>
          <p:nvPr/>
        </p:nvSpPr>
        <p:spPr>
          <a:xfrm>
            <a:off x="11570017" y="6426199"/>
            <a:ext cx="1243966" cy="863601"/>
          </a:xfrm>
          <a:prstGeom prst="rect">
            <a:avLst/>
          </a:prstGeom>
          <a:ln w="12700">
            <a:miter lim="400000"/>
          </a:ln>
        </p:spPr>
        <p:txBody>
          <a:bodyPr wrap="none" lIns="50800" tIns="50800" rIns="50800" bIns="50800" anchor="ctr">
            <a:spAutoFit/>
          </a:bodyPr>
          <a:lstStyle/>
          <a:p>
            <a:endParaRPr/>
          </a:p>
        </p:txBody>
      </p:sp>
      <p:pic>
        <p:nvPicPr>
          <p:cNvPr id="730" name="Screen Shot 2017-03-09 at 11.02.17 AM.png"/>
          <p:cNvPicPr>
            <a:picLocks noChangeAspect="1"/>
          </p:cNvPicPr>
          <p:nvPr/>
        </p:nvPicPr>
        <p:blipFill>
          <a:blip r:embed="rId4">
            <a:extLst/>
          </a:blip>
          <a:srcRect l="13802"/>
          <a:stretch>
            <a:fillRect/>
          </a:stretch>
        </p:blipFill>
        <p:spPr>
          <a:xfrm>
            <a:off x="19254652" y="2126944"/>
            <a:ext cx="4381752" cy="9273354"/>
          </a:xfrm>
          <a:prstGeom prst="rect">
            <a:avLst/>
          </a:prstGeom>
          <a:ln w="12700">
            <a:miter lim="400000"/>
          </a:ln>
        </p:spPr>
      </p:pic>
      <p:sp>
        <p:nvSpPr>
          <p:cNvPr id="731" name="Shape 731"/>
          <p:cNvSpPr/>
          <p:nvPr/>
        </p:nvSpPr>
        <p:spPr>
          <a:xfrm>
            <a:off x="-1798339" y="6553200"/>
            <a:ext cx="24331372" cy="2641600"/>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defRPr sz="20000">
                <a:solidFill>
                  <a:srgbClr val="FFD700"/>
                </a:solidFill>
                <a:latin typeface="TravelOregon"/>
                <a:ea typeface="TravelOregon"/>
                <a:cs typeface="TravelOregon"/>
                <a:sym typeface="TravelOregon"/>
              </a:defRPr>
            </a:lvl1pPr>
          </a:lstStyle>
          <a:p>
            <a:r>
              <a:t>CLEVER TOOLS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731"/>
                                        </p:tgtEl>
                                        <p:attrNameLst>
                                          <p:attrName>style.visibility</p:attrName>
                                        </p:attrNameLst>
                                      </p:cBhvr>
                                      <p:to>
                                        <p:strVal val="visible"/>
                                      </p:to>
                                    </p:set>
                                    <p:animEffect transition="in" filter="fade">
                                      <p:cBhvr>
                                        <p:cTn id="7" dur="4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p:nvPr/>
        </p:nvSpPr>
        <p:spPr>
          <a:xfrm>
            <a:off x="11570017" y="6426199"/>
            <a:ext cx="1243966" cy="863601"/>
          </a:xfrm>
          <a:prstGeom prst="rect">
            <a:avLst/>
          </a:prstGeom>
          <a:ln w="12700">
            <a:miter lim="400000"/>
          </a:ln>
        </p:spPr>
        <p:txBody>
          <a:bodyPr wrap="none" lIns="50800" tIns="50800" rIns="50800" bIns="50800" anchor="ctr">
            <a:spAutoFit/>
          </a:bodyPr>
          <a:lstStyle/>
          <a:p>
            <a:endParaRPr/>
          </a:p>
        </p:txBody>
      </p:sp>
      <p:sp>
        <p:nvSpPr>
          <p:cNvPr id="736" name="Shape 736"/>
          <p:cNvSpPr/>
          <p:nvPr/>
        </p:nvSpPr>
        <p:spPr>
          <a:xfrm>
            <a:off x="-3263770" y="-303410"/>
            <a:ext cx="27841408" cy="1446748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pic>
        <p:nvPicPr>
          <p:cNvPr id="737" name="pasted-image.pdf"/>
          <p:cNvPicPr>
            <a:picLocks noChangeAspect="1"/>
          </p:cNvPicPr>
          <p:nvPr/>
        </p:nvPicPr>
        <p:blipFill>
          <a:blip r:embed="rId4">
            <a:extLst/>
          </a:blip>
          <a:stretch>
            <a:fillRect/>
          </a:stretch>
        </p:blipFill>
        <p:spPr>
          <a:xfrm>
            <a:off x="8145462" y="6287889"/>
            <a:ext cx="8093024" cy="1140131"/>
          </a:xfrm>
          <a:prstGeom prst="rect">
            <a:avLst/>
          </a:prstGeom>
          <a:ln w="12700">
            <a:miter lim="400000"/>
          </a:ln>
        </p:spPr>
      </p:pic>
      <p:sp>
        <p:nvSpPr>
          <p:cNvPr id="738" name="Shape 738"/>
          <p:cNvSpPr/>
          <p:nvPr/>
        </p:nvSpPr>
        <p:spPr>
          <a:xfrm>
            <a:off x="10150164" y="7851882"/>
            <a:ext cx="4083672"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BEF2"/>
                </a:solidFill>
                <a:latin typeface="Open Sans Light"/>
                <a:ea typeface="Open Sans Light"/>
                <a:cs typeface="Open Sans Light"/>
                <a:sym typeface="Open Sans Light"/>
              </a:defRPr>
            </a:lvl1pPr>
          </a:lstStyle>
          <a:p>
            <a:r>
              <a:t>PRODUCTION</a:t>
            </a:r>
          </a:p>
        </p:txBody>
      </p:sp>
      <p:sp>
        <p:nvSpPr>
          <p:cNvPr id="739" name="Shape 739"/>
          <p:cNvSpPr/>
          <p:nvPr/>
        </p:nvSpPr>
        <p:spPr>
          <a:xfrm>
            <a:off x="11944318" y="4898917"/>
            <a:ext cx="495364"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BEF2"/>
                </a:solidFill>
                <a:latin typeface="Open Sans Light"/>
                <a:ea typeface="Open Sans Light"/>
                <a:cs typeface="Open Sans Light"/>
                <a:sym typeface="Open Sans Light"/>
              </a:defRPr>
            </a:lvl1pPr>
          </a:lstStyle>
          <a:p>
            <a:r>
              <a:t>A</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39"/>
                                        </p:tgtEl>
                                        <p:attrNameLst>
                                          <p:attrName>style.visibility</p:attrName>
                                        </p:attrNameLst>
                                      </p:cBhvr>
                                      <p:to>
                                        <p:strVal val="visible"/>
                                      </p:to>
                                    </p:set>
                                    <p:animEffect transition="in" filter="dissolve">
                                      <p:cBhvr>
                                        <p:cTn id="7" dur="500"/>
                                        <p:tgtEl>
                                          <p:spTgt spid="73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737"/>
                                        </p:tgtEl>
                                        <p:attrNameLst>
                                          <p:attrName>style.visibility</p:attrName>
                                        </p:attrNameLst>
                                      </p:cBhvr>
                                      <p:to>
                                        <p:strVal val="visible"/>
                                      </p:to>
                                    </p:set>
                                    <p:animEffect transition="in" filter="dissolve">
                                      <p:cBhvr>
                                        <p:cTn id="11" dur="500"/>
                                        <p:tgtEl>
                                          <p:spTgt spid="737"/>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738"/>
                                        </p:tgtEl>
                                        <p:attrNameLst>
                                          <p:attrName>style.visibility</p:attrName>
                                        </p:attrNameLst>
                                      </p:cBhvr>
                                      <p:to>
                                        <p:strVal val="visible"/>
                                      </p:to>
                                    </p:set>
                                    <p:animEffect transition="in" filter="dissolve">
                                      <p:cBhvr>
                                        <p:cTn id="15" dur="500"/>
                                        <p:tgtEl>
                                          <p:spTgt spid="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2" animBg="1" advAuto="0"/>
      <p:bldP spid="738" grpId="3" animBg="1" advAuto="0"/>
      <p:bldP spid="739"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p:nvPr/>
        </p:nvSpPr>
        <p:spPr>
          <a:xfrm>
            <a:off x="-175805" y="-189934"/>
            <a:ext cx="24862542" cy="14289600"/>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744" name="Shape 744"/>
          <p:cNvSpPr/>
          <p:nvPr/>
        </p:nvSpPr>
        <p:spPr>
          <a:xfrm>
            <a:off x="9169448" y="2013612"/>
            <a:ext cx="6045102"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BCCE83"/>
                </a:solidFill>
                <a:latin typeface="Futura"/>
                <a:ea typeface="Futura"/>
                <a:cs typeface="Futura"/>
                <a:sym typeface="Futura"/>
              </a:defRPr>
            </a:lvl1pPr>
          </a:lstStyle>
          <a:p>
            <a:r>
              <a:rPr dirty="0"/>
              <a:t>In collaboration with</a:t>
            </a:r>
          </a:p>
        </p:txBody>
      </p:sp>
      <p:sp>
        <p:nvSpPr>
          <p:cNvPr id="745" name="Shape 745"/>
          <p:cNvSpPr/>
          <p:nvPr/>
        </p:nvSpPr>
        <p:spPr>
          <a:xfrm>
            <a:off x="3219992" y="3363355"/>
            <a:ext cx="17944015" cy="804322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900">
                <a:solidFill>
                  <a:srgbClr val="BCCE83"/>
                </a:solidFill>
                <a:latin typeface="TravelOregon"/>
                <a:ea typeface="TravelOregon"/>
                <a:cs typeface="TravelOregon"/>
                <a:sym typeface="TravelOregon"/>
              </a:defRPr>
            </a:lvl1pPr>
          </a:lstStyle>
          <a:p>
            <a:r>
              <a:rPr dirty="0"/>
              <a:t>TRAVEL OREGON</a:t>
            </a:r>
            <a:endParaRPr lang="en-US" dirty="0"/>
          </a:p>
          <a:p>
            <a:endParaRPr lang="en-US" dirty="0"/>
          </a:p>
          <a:p>
            <a:r>
              <a:rPr lang="en-US" dirty="0"/>
              <a:t>OREGON RESTAURANT </a:t>
            </a:r>
          </a:p>
          <a:p>
            <a:r>
              <a:rPr lang="en-US" dirty="0"/>
              <a:t>&amp; LODGING ASSOCIATION </a:t>
            </a:r>
            <a:endParaRPr dirty="0"/>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744"/>
                                        </p:tgtEl>
                                        <p:attrNameLst>
                                          <p:attrName>style.visibility</p:attrName>
                                        </p:attrNameLst>
                                      </p:cBhvr>
                                      <p:to>
                                        <p:strVal val="visible"/>
                                      </p:to>
                                    </p:set>
                                    <p:animEffect transition="in" filter="wipe(left)">
                                      <p:cBhvr>
                                        <p:cTn id="7" dur="200"/>
                                        <p:tgtEl>
                                          <p:spTgt spid="744"/>
                                        </p:tgtEl>
                                      </p:cBhvr>
                                    </p:animEffect>
                                  </p:childTnLst>
                                </p:cTn>
                              </p:par>
                            </p:childTnLst>
                          </p:cTn>
                        </p:par>
                        <p:par>
                          <p:cTn id="8" fill="hold">
                            <p:stCondLst>
                              <p:cond delay="200"/>
                            </p:stCondLst>
                            <p:childTnLst>
                              <p:par>
                                <p:cTn id="9" presetID="9" presetClass="entr" fill="hold" grpId="2" nodeType="afterEffect">
                                  <p:stCondLst>
                                    <p:cond delay="0"/>
                                  </p:stCondLst>
                                  <p:iterate>
                                    <p:tmAbs val="0"/>
                                  </p:iterate>
                                  <p:childTnLst>
                                    <p:set>
                                      <p:cBhvr>
                                        <p:cTn id="10" fill="hold"/>
                                        <p:tgtEl>
                                          <p:spTgt spid="745"/>
                                        </p:tgtEl>
                                        <p:attrNameLst>
                                          <p:attrName>style.visibility</p:attrName>
                                        </p:attrNameLst>
                                      </p:cBhvr>
                                      <p:to>
                                        <p:strVal val="visible"/>
                                      </p:to>
                                    </p:set>
                                    <p:animEffect transition="in" filter="dissolve">
                                      <p:cBhvr>
                                        <p:cTn id="11" dur="1000"/>
                                        <p:tgtEl>
                                          <p:spTgt spid="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 grpId="1" animBg="1" advAuto="0"/>
      <p:bldP spid="745"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Shape 749"/>
          <p:cNvSpPr/>
          <p:nvPr/>
        </p:nvSpPr>
        <p:spPr>
          <a:xfrm>
            <a:off x="-181321" y="2699"/>
            <a:ext cx="26932856" cy="13976158"/>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pic>
        <p:nvPicPr>
          <p:cNvPr id="750" name="giphy (19).gif"/>
          <p:cNvPicPr>
            <a:picLocks/>
          </p:cNvPicPr>
          <p:nvPr/>
        </p:nvPicPr>
        <p:blipFill>
          <a:blip r:embed="rId4">
            <a:extLst/>
          </a:blip>
          <a:stretch>
            <a:fillRect/>
          </a:stretch>
        </p:blipFill>
        <p:spPr>
          <a:xfrm>
            <a:off x="6639578" y="2778669"/>
            <a:ext cx="11104845" cy="8158662"/>
          </a:xfrm>
          <a:prstGeom prst="rect">
            <a:avLst/>
          </a:prstGeom>
          <a:ln w="12700">
            <a:miter lim="400000"/>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p:nvPr/>
        </p:nvSpPr>
        <p:spPr>
          <a:xfrm>
            <a:off x="0" y="0"/>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755" name="Shape 755"/>
          <p:cNvSpPr/>
          <p:nvPr/>
        </p:nvSpPr>
        <p:spPr>
          <a:xfrm>
            <a:off x="1" y="6164263"/>
            <a:ext cx="24384000" cy="164147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a:solidFill>
                  <a:srgbClr val="FFD700"/>
                </a:solidFill>
                <a:latin typeface="Futura"/>
                <a:ea typeface="Futura"/>
                <a:cs typeface="Futura"/>
                <a:sym typeface="Futura"/>
              </a:defRPr>
            </a:lvl1pPr>
          </a:lstStyle>
          <a:p>
            <a:r>
              <a:rPr dirty="0"/>
              <a:t>The year has been filled with new and improved software tools, but few stand above as true winners. </a:t>
            </a:r>
            <a:r>
              <a:rPr lang="en-US" dirty="0"/>
              <a:t>It's time to get going, so our first category of the night is…</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760" name="Shape 760"/>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761" name="Shape 761"/>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762" name="Shape 762"/>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63" name="Shape 763"/>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64" name="Shape 764"/>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765" name="Shape 765"/>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66" name="Shape 766"/>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767" name="Shape 767"/>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68" name="Shape 768"/>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69" name="Shape 769"/>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70" name="Shape 770"/>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771" name="Shape 771"/>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772" name="Shape 772"/>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73" name="Shape 773"/>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774" name="Shape 774"/>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775" name="Shape 775"/>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76" name="Shape 776"/>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777" name="Shape 777"/>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78" name="Shape 778"/>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779" name="Shape 779"/>
          <p:cNvSpPr/>
          <p:nvPr/>
        </p:nvSpPr>
        <p:spPr>
          <a:xfrm>
            <a:off x="11697017" y="6553199"/>
            <a:ext cx="1243966" cy="863601"/>
          </a:xfrm>
          <a:prstGeom prst="rect">
            <a:avLst/>
          </a:prstGeom>
          <a:ln w="12700">
            <a:miter lim="400000"/>
          </a:ln>
        </p:spPr>
        <p:txBody>
          <a:bodyPr wrap="none" lIns="50800" tIns="50800" rIns="50800" bIns="50800" anchor="ctr">
            <a:spAutoFit/>
          </a:bodyPr>
          <a:lstStyle/>
          <a:p>
            <a:endParaRPr/>
          </a:p>
        </p:txBody>
      </p:sp>
      <p:sp>
        <p:nvSpPr>
          <p:cNvPr id="780" name="Shape 780"/>
          <p:cNvSpPr/>
          <p:nvPr/>
        </p:nvSpPr>
        <p:spPr>
          <a:xfrm>
            <a:off x="153314" y="4282901"/>
            <a:ext cx="24331372" cy="5689600"/>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defRPr sz="20000">
                <a:solidFill>
                  <a:srgbClr val="FFD700"/>
                </a:solidFill>
                <a:latin typeface="TravelOregon"/>
                <a:ea typeface="TravelOregon"/>
                <a:cs typeface="TravelOregon"/>
                <a:sym typeface="TravelOregon"/>
              </a:defRPr>
            </a:pPr>
            <a:r>
              <a:t>PRODUCTIVITY &amp; </a:t>
            </a:r>
          </a:p>
          <a:p>
            <a:pPr>
              <a:defRPr sz="20000">
                <a:solidFill>
                  <a:srgbClr val="FFD700"/>
                </a:solidFill>
                <a:latin typeface="TravelOregon"/>
                <a:ea typeface="TravelOregon"/>
                <a:cs typeface="TravelOregon"/>
                <a:sym typeface="TravelOregon"/>
              </a:defRPr>
            </a:pPr>
            <a:r>
              <a:t>EFFICENCY</a:t>
            </a:r>
          </a:p>
        </p:txBody>
      </p:sp>
      <p:sp>
        <p:nvSpPr>
          <p:cNvPr id="781" name="Shape 781"/>
          <p:cNvSpPr/>
          <p:nvPr/>
        </p:nvSpPr>
        <p:spPr>
          <a:xfrm>
            <a:off x="4647256" y="2992909"/>
            <a:ext cx="5026249"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The nominees for</a:t>
            </a:r>
          </a:p>
        </p:txBody>
      </p:sp>
      <p:sp>
        <p:nvSpPr>
          <p:cNvPr id="782" name="Shape 782"/>
          <p:cNvSpPr/>
          <p:nvPr/>
        </p:nvSpPr>
        <p:spPr>
          <a:xfrm>
            <a:off x="17451009" y="9450902"/>
            <a:ext cx="1679166"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are…</a:t>
            </a:r>
          </a:p>
        </p:txBody>
      </p:sp>
      <p:sp>
        <p:nvSpPr>
          <p:cNvPr id="783" name="Shape 783"/>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784" name="Shape 784"/>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785" name="oscar.png"/>
          <p:cNvPicPr>
            <a:picLocks noChangeAspect="1"/>
          </p:cNvPicPr>
          <p:nvPr/>
        </p:nvPicPr>
        <p:blipFill>
          <a:blip r:embed="rId4">
            <a:extLst/>
          </a:blip>
          <a:stretch>
            <a:fillRect/>
          </a:stretch>
        </p:blipFill>
        <p:spPr>
          <a:xfrm>
            <a:off x="-1749004" y="581381"/>
            <a:ext cx="6731001" cy="38100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780"/>
                                        </p:tgtEl>
                                        <p:attrNameLst>
                                          <p:attrName>style.visibility</p:attrName>
                                        </p:attrNameLst>
                                      </p:cBhvr>
                                      <p:to>
                                        <p:strVal val="visible"/>
                                      </p:to>
                                    </p:set>
                                    <p:animEffect transition="in" filter="fade">
                                      <p:cBhvr>
                                        <p:cTn id="7" dur="300"/>
                                        <p:tgtEl>
                                          <p:spTgt spid="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2" name="Shape 122"/>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123" name="Shape 123"/>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4" name="Shape 124"/>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25" name="Shape 125"/>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6" name="Shape 126"/>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7" name="Shape 127"/>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8" name="Shape 128"/>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9" name="Shape 129"/>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0" name="Shape 130"/>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31" name="Shape 131"/>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2" name="Shape 132"/>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3" name="Shape 133"/>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4" name="Shape 134"/>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35" name="Shape 135"/>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36" name="Shape 136"/>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7" name="Shape 137"/>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8" name="Shape 138"/>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9" name="Shape 139"/>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0" name="Shape 140"/>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41" name="Shape 141"/>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2" name="Shape 142"/>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43" name="Shape 143"/>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44" name="Shape 144"/>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45" name="Shape 145"/>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46" name="Shape 146"/>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7" name="Shape 147"/>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48" name="Shape 148"/>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9" name="Shape 149"/>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50" name="Shape 150"/>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51" name="Shape 151"/>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2" name="Shape 152"/>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53" name="Shape 153"/>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54" name="Shape 154"/>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55" name="Shape 155"/>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6" name="Shape 156"/>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57" name="Shape 157"/>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58" name="Shape 158"/>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9" name="Shape 159"/>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60" name="Shape 160"/>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61" name="Shape 161"/>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62" name="Shape 162"/>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3" name="Shape 163"/>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64" name="Shape 164"/>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5" name="Shape 165"/>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66" name="Shape 166"/>
          <p:cNvSpPr/>
          <p:nvPr/>
        </p:nvSpPr>
        <p:spPr>
          <a:xfrm>
            <a:off x="9608155" y="4208437"/>
            <a:ext cx="5297054" cy="105658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lgn="l">
              <a:lnSpc>
                <a:spcPct val="90000"/>
              </a:lnSpc>
              <a:defRPr sz="3000">
                <a:solidFill>
                  <a:srgbClr val="FFD700"/>
                </a:solidFill>
                <a:latin typeface="Futura"/>
                <a:ea typeface="Futura"/>
                <a:cs typeface="Futura"/>
                <a:sym typeface="Futura"/>
              </a:defRPr>
            </a:pPr>
            <a:r>
              <a:t>Arianna Howe</a:t>
            </a:r>
          </a:p>
          <a:p>
            <a:pPr algn="l">
              <a:lnSpc>
                <a:spcPct val="90000"/>
              </a:lnSpc>
              <a:defRPr sz="3000">
                <a:solidFill>
                  <a:srgbClr val="FFD700"/>
                </a:solidFill>
                <a:latin typeface="Futura"/>
                <a:ea typeface="Futura"/>
                <a:cs typeface="Futura"/>
                <a:sym typeface="Futura"/>
              </a:defRPr>
            </a:pPr>
            <a:r>
              <a:t>Vice President, Client Services</a:t>
            </a:r>
          </a:p>
        </p:txBody>
      </p:sp>
      <p:pic>
        <p:nvPicPr>
          <p:cNvPr id="167" name="Arianna.jpg"/>
          <p:cNvPicPr>
            <a:picLocks/>
          </p:cNvPicPr>
          <p:nvPr/>
        </p:nvPicPr>
        <p:blipFill>
          <a:blip r:embed="rId4">
            <a:extLst/>
          </a:blip>
          <a:srcRect t="261" b="261"/>
          <a:stretch>
            <a:fillRect/>
          </a:stretch>
        </p:blipFill>
        <p:spPr>
          <a:xfrm>
            <a:off x="4086388" y="3001986"/>
            <a:ext cx="3667412" cy="3648200"/>
          </a:xfrm>
          <a:prstGeom prst="rect">
            <a:avLst/>
          </a:prstGeom>
          <a:ln w="12700">
            <a:miter lim="400000"/>
          </a:ln>
        </p:spPr>
      </p:pic>
      <p:sp>
        <p:nvSpPr>
          <p:cNvPr id="168" name="Shape 168"/>
          <p:cNvSpPr/>
          <p:nvPr/>
        </p:nvSpPr>
        <p:spPr>
          <a:xfrm>
            <a:off x="9659233" y="8344510"/>
            <a:ext cx="4827501" cy="10565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lgn="l">
              <a:lnSpc>
                <a:spcPct val="90000"/>
              </a:lnSpc>
              <a:defRPr sz="3000">
                <a:solidFill>
                  <a:srgbClr val="FFD700"/>
                </a:solidFill>
                <a:latin typeface="Futura"/>
                <a:ea typeface="Futura"/>
                <a:cs typeface="Futura"/>
                <a:sym typeface="Futura"/>
              </a:defRPr>
            </a:pPr>
            <a:r>
              <a:t>Dustin Hawes </a:t>
            </a:r>
          </a:p>
          <a:p>
            <a:pPr algn="l">
              <a:lnSpc>
                <a:spcPct val="90000"/>
              </a:lnSpc>
              <a:defRPr sz="3000">
                <a:solidFill>
                  <a:srgbClr val="FFD700"/>
                </a:solidFill>
                <a:latin typeface="Futura"/>
                <a:ea typeface="Futura"/>
                <a:cs typeface="Futura"/>
                <a:sym typeface="Futura"/>
              </a:defRPr>
            </a:pPr>
            <a:r>
              <a:t>Sr. Social Media Strategist </a:t>
            </a:r>
          </a:p>
        </p:txBody>
      </p:sp>
      <p:pic>
        <p:nvPicPr>
          <p:cNvPr id="169" name="Dustin.jpg"/>
          <p:cNvPicPr>
            <a:picLocks/>
          </p:cNvPicPr>
          <p:nvPr/>
        </p:nvPicPr>
        <p:blipFill>
          <a:blip r:embed="rId5">
            <a:extLst/>
          </a:blip>
          <a:srcRect t="160" b="160"/>
          <a:stretch>
            <a:fillRect/>
          </a:stretch>
        </p:blipFill>
        <p:spPr>
          <a:xfrm>
            <a:off x="4090261" y="7065938"/>
            <a:ext cx="3659663" cy="3647883"/>
          </a:xfrm>
          <a:prstGeom prst="rect">
            <a:avLst/>
          </a:prstGeom>
          <a:ln w="12700">
            <a:miter lim="400000"/>
          </a:ln>
        </p:spPr>
      </p:pic>
      <p:pic>
        <p:nvPicPr>
          <p:cNvPr id="170" name="FBinsights.png"/>
          <p:cNvPicPr>
            <a:picLocks/>
          </p:cNvPicPr>
          <p:nvPr/>
        </p:nvPicPr>
        <p:blipFill>
          <a:blip r:embed="rId6">
            <a:extLst/>
          </a:blip>
          <a:stretch>
            <a:fillRect/>
          </a:stretch>
        </p:blipFill>
        <p:spPr>
          <a:xfrm>
            <a:off x="15519360" y="3435195"/>
            <a:ext cx="2729647" cy="2729647"/>
          </a:xfrm>
          <a:prstGeom prst="rect">
            <a:avLst/>
          </a:prstGeom>
          <a:ln w="12700">
            <a:miter lim="400000"/>
          </a:ln>
        </p:spPr>
      </p:pic>
      <p:pic>
        <p:nvPicPr>
          <p:cNvPr id="171" name="evernote-xxl.png"/>
          <p:cNvPicPr>
            <a:picLocks/>
          </p:cNvPicPr>
          <p:nvPr/>
        </p:nvPicPr>
        <p:blipFill>
          <a:blip r:embed="rId7">
            <a:extLst/>
          </a:blip>
          <a:stretch>
            <a:fillRect/>
          </a:stretch>
        </p:blipFill>
        <p:spPr>
          <a:xfrm>
            <a:off x="18537631" y="3460558"/>
            <a:ext cx="2679038" cy="2679037"/>
          </a:xfrm>
          <a:prstGeom prst="rect">
            <a:avLst/>
          </a:prstGeom>
          <a:ln w="12700">
            <a:miter lim="400000"/>
          </a:ln>
        </p:spPr>
      </p:pic>
      <p:pic>
        <p:nvPicPr>
          <p:cNvPr id="172" name="basecamp-logo.png"/>
          <p:cNvPicPr>
            <a:picLocks/>
          </p:cNvPicPr>
          <p:nvPr/>
        </p:nvPicPr>
        <p:blipFill>
          <a:blip r:embed="rId8">
            <a:extLst/>
          </a:blip>
          <a:srcRect/>
          <a:stretch>
            <a:fillRect/>
          </a:stretch>
        </p:blipFill>
        <p:spPr>
          <a:xfrm>
            <a:off x="15487198" y="7732777"/>
            <a:ext cx="2791797" cy="2331151"/>
          </a:xfrm>
          <a:prstGeom prst="rect">
            <a:avLst/>
          </a:prstGeom>
          <a:ln w="12700">
            <a:miter lim="400000"/>
          </a:ln>
        </p:spPr>
      </p:pic>
      <p:pic>
        <p:nvPicPr>
          <p:cNvPr id="173" name="Slack (1).png"/>
          <p:cNvPicPr>
            <a:picLocks noChangeAspect="1"/>
          </p:cNvPicPr>
          <p:nvPr/>
        </p:nvPicPr>
        <p:blipFill>
          <a:blip r:embed="rId9">
            <a:extLst/>
          </a:blip>
          <a:srcRect/>
          <a:stretch>
            <a:fillRect/>
          </a:stretch>
        </p:blipFill>
        <p:spPr>
          <a:xfrm>
            <a:off x="18546061" y="7554443"/>
            <a:ext cx="2662159" cy="2662159"/>
          </a:xfrm>
          <a:prstGeom prst="rect">
            <a:avLst/>
          </a:prstGeom>
          <a:ln w="12700">
            <a:miter lim="400000"/>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Shape 789"/>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790" name="Shape 790"/>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791" name="Shape 791"/>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792" name="Shape 792"/>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93" name="Shape 793"/>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94" name="Shape 794"/>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795" name="Shape 795"/>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96" name="Shape 796"/>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797" name="Shape 797"/>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98" name="Shape 798"/>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799" name="Shape 799"/>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00" name="Shape 800"/>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801" name="Shape 801"/>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802" name="Shape 802"/>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03" name="Shape 803"/>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04" name="Shape 804"/>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05" name="Shape 805"/>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06" name="Shape 806"/>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807" name="Shape 807"/>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08" name="Shape 808"/>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809" name="Shape 809"/>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810" name="Shape 810"/>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811" name="Screen Shot 2017-03-09 at 11.02.17 AM.png"/>
          <p:cNvPicPr>
            <a:picLocks noChangeAspect="1"/>
          </p:cNvPicPr>
          <p:nvPr/>
        </p:nvPicPr>
        <p:blipFill>
          <a:blip r:embed="rId4">
            <a:extLst/>
          </a:blip>
          <a:srcRect l="13802"/>
          <a:stretch>
            <a:fillRect/>
          </a:stretch>
        </p:blipFill>
        <p:spPr>
          <a:xfrm>
            <a:off x="8996215" y="4665281"/>
            <a:ext cx="509749" cy="1078810"/>
          </a:xfrm>
          <a:prstGeom prst="rect">
            <a:avLst/>
          </a:prstGeom>
          <a:ln w="12700">
            <a:miter lim="400000"/>
          </a:ln>
        </p:spPr>
      </p:pic>
      <p:pic>
        <p:nvPicPr>
          <p:cNvPr id="812" name="Screen Shot 2017-03-09 at 11.02.17 AM.png"/>
          <p:cNvPicPr>
            <a:picLocks noChangeAspect="1"/>
          </p:cNvPicPr>
          <p:nvPr/>
        </p:nvPicPr>
        <p:blipFill>
          <a:blip r:embed="rId4">
            <a:extLst/>
          </a:blip>
          <a:srcRect l="13802"/>
          <a:stretch>
            <a:fillRect/>
          </a:stretch>
        </p:blipFill>
        <p:spPr>
          <a:xfrm>
            <a:off x="8996215" y="7972035"/>
            <a:ext cx="509749" cy="1078810"/>
          </a:xfrm>
          <a:prstGeom prst="rect">
            <a:avLst/>
          </a:prstGeom>
          <a:ln w="12700">
            <a:miter lim="400000"/>
          </a:ln>
        </p:spPr>
      </p:pic>
      <p:pic>
        <p:nvPicPr>
          <p:cNvPr id="813" name="Screen Shot 2017-03-09 at 11.02.17 AM.png"/>
          <p:cNvPicPr>
            <a:picLocks noChangeAspect="1"/>
          </p:cNvPicPr>
          <p:nvPr/>
        </p:nvPicPr>
        <p:blipFill>
          <a:blip r:embed="rId4">
            <a:extLst/>
          </a:blip>
          <a:srcRect l="13802"/>
          <a:stretch>
            <a:fillRect/>
          </a:stretch>
        </p:blipFill>
        <p:spPr>
          <a:xfrm>
            <a:off x="8996215" y="6318658"/>
            <a:ext cx="509749" cy="1078810"/>
          </a:xfrm>
          <a:prstGeom prst="rect">
            <a:avLst/>
          </a:prstGeom>
          <a:ln w="12700">
            <a:miter lim="400000"/>
          </a:ln>
        </p:spPr>
      </p:pic>
      <p:sp>
        <p:nvSpPr>
          <p:cNvPr id="814" name="Shape 814"/>
          <p:cNvSpPr/>
          <p:nvPr/>
        </p:nvSpPr>
        <p:spPr>
          <a:xfrm>
            <a:off x="9765396" y="4744180"/>
            <a:ext cx="4853207" cy="920887"/>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BASECAMP</a:t>
            </a:r>
          </a:p>
        </p:txBody>
      </p:sp>
      <p:sp>
        <p:nvSpPr>
          <p:cNvPr id="815" name="Shape 815"/>
          <p:cNvSpPr/>
          <p:nvPr/>
        </p:nvSpPr>
        <p:spPr>
          <a:xfrm>
            <a:off x="9765396" y="6397556"/>
            <a:ext cx="4853207" cy="920888"/>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DROPBOX</a:t>
            </a:r>
          </a:p>
        </p:txBody>
      </p:sp>
      <p:sp>
        <p:nvSpPr>
          <p:cNvPr id="816" name="Shape 816"/>
          <p:cNvSpPr/>
          <p:nvPr/>
        </p:nvSpPr>
        <p:spPr>
          <a:xfrm>
            <a:off x="9765396" y="8050933"/>
            <a:ext cx="4853207" cy="920887"/>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IFTTT</a:t>
            </a:r>
          </a:p>
        </p:txBody>
      </p:sp>
      <p:pic>
        <p:nvPicPr>
          <p:cNvPr id="817" name="oscar.png"/>
          <p:cNvPicPr>
            <a:picLocks noChangeAspect="1"/>
          </p:cNvPicPr>
          <p:nvPr/>
        </p:nvPicPr>
        <p:blipFill>
          <a:blip r:embed="rId5">
            <a:extLst/>
          </a:blip>
          <a:stretch>
            <a:fillRect/>
          </a:stretch>
        </p:blipFill>
        <p:spPr>
          <a:xfrm>
            <a:off x="-1749004" y="581381"/>
            <a:ext cx="6731001" cy="38100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814"/>
                                        </p:tgtEl>
                                        <p:attrNameLst>
                                          <p:attrName>style.visibility</p:attrName>
                                        </p:attrNameLst>
                                      </p:cBhvr>
                                      <p:to>
                                        <p:strVal val="visible"/>
                                      </p:to>
                                    </p:set>
                                    <p:animEffect transition="in" filter="wipe(left)">
                                      <p:cBhvr>
                                        <p:cTn id="7" dur="499"/>
                                        <p:tgtEl>
                                          <p:spTgt spid="814"/>
                                        </p:tgtEl>
                                      </p:cBhvr>
                                    </p:animEffect>
                                  </p:childTnLst>
                                </p:cTn>
                              </p:par>
                            </p:childTnLst>
                          </p:cTn>
                        </p:par>
                        <p:par>
                          <p:cTn id="8" fill="hold">
                            <p:stCondLst>
                              <p:cond delay="499"/>
                            </p:stCondLst>
                            <p:childTnLst>
                              <p:par>
                                <p:cTn id="9" presetID="22" presetClass="entr" presetSubtype="8" fill="hold" grpId="2" nodeType="afterEffect">
                                  <p:stCondLst>
                                    <p:cond delay="0"/>
                                  </p:stCondLst>
                                  <p:iterate>
                                    <p:tmAbs val="0"/>
                                  </p:iterate>
                                  <p:childTnLst>
                                    <p:set>
                                      <p:cBhvr>
                                        <p:cTn id="10" fill="hold"/>
                                        <p:tgtEl>
                                          <p:spTgt spid="815"/>
                                        </p:tgtEl>
                                        <p:attrNameLst>
                                          <p:attrName>style.visibility</p:attrName>
                                        </p:attrNameLst>
                                      </p:cBhvr>
                                      <p:to>
                                        <p:strVal val="visible"/>
                                      </p:to>
                                    </p:set>
                                    <p:animEffect transition="in" filter="wipe(left)">
                                      <p:cBhvr>
                                        <p:cTn id="11" dur="499"/>
                                        <p:tgtEl>
                                          <p:spTgt spid="815"/>
                                        </p:tgtEl>
                                      </p:cBhvr>
                                    </p:animEffect>
                                  </p:childTnLst>
                                </p:cTn>
                              </p:par>
                            </p:childTnLst>
                          </p:cTn>
                        </p:par>
                        <p:par>
                          <p:cTn id="12" fill="hold">
                            <p:stCondLst>
                              <p:cond delay="998"/>
                            </p:stCondLst>
                            <p:childTnLst>
                              <p:par>
                                <p:cTn id="13" presetID="22" presetClass="entr" presetSubtype="8" fill="hold" grpId="3" nodeType="afterEffect">
                                  <p:stCondLst>
                                    <p:cond delay="0"/>
                                  </p:stCondLst>
                                  <p:iterate>
                                    <p:tmAbs val="0"/>
                                  </p:iterate>
                                  <p:childTnLst>
                                    <p:set>
                                      <p:cBhvr>
                                        <p:cTn id="14" fill="hold"/>
                                        <p:tgtEl>
                                          <p:spTgt spid="816">
                                            <p:bg/>
                                          </p:spTgt>
                                        </p:tgtEl>
                                        <p:attrNameLst>
                                          <p:attrName>style.visibility</p:attrName>
                                        </p:attrNameLst>
                                      </p:cBhvr>
                                      <p:to>
                                        <p:strVal val="visible"/>
                                      </p:to>
                                    </p:set>
                                    <p:animEffect transition="in" filter="wipe(left)">
                                      <p:cBhvr>
                                        <p:cTn id="15" dur="499"/>
                                        <p:tgtEl>
                                          <p:spTgt spid="816">
                                            <p:bg/>
                                          </p:spTgt>
                                        </p:tgtEl>
                                      </p:cBhvr>
                                    </p:animEffect>
                                  </p:childTnLst>
                                </p:cTn>
                              </p:par>
                              <p:par>
                                <p:cTn id="16" presetID="22" presetClass="entr" presetSubtype="8" fill="hold" grpId="3" nodeType="withEffect">
                                  <p:stCondLst>
                                    <p:cond delay="0"/>
                                  </p:stCondLst>
                                  <p:iterate>
                                    <p:tmAbs val="0"/>
                                  </p:iterate>
                                  <p:childTnLst>
                                    <p:set>
                                      <p:cBhvr>
                                        <p:cTn id="17" fill="hold"/>
                                        <p:tgtEl>
                                          <p:spTgt spid="816">
                                            <p:txEl>
                                              <p:pRg st="0" end="0"/>
                                            </p:txEl>
                                          </p:spTgt>
                                        </p:tgtEl>
                                        <p:attrNameLst>
                                          <p:attrName>style.visibility</p:attrName>
                                        </p:attrNameLst>
                                      </p:cBhvr>
                                      <p:to>
                                        <p:strVal val="visible"/>
                                      </p:to>
                                    </p:set>
                                    <p:animEffect transition="in" filter="wipe(left)">
                                      <p:cBhvr>
                                        <p:cTn id="18" dur="499"/>
                                        <p:tgtEl>
                                          <p:spTgt spid="8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 grpId="1" animBg="1" advAuto="0"/>
      <p:bldP spid="815" grpId="2" animBg="1" advAuto="0"/>
      <p:bldP spid="816" grpId="3"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pic>
        <p:nvPicPr>
          <p:cNvPr id="822" name="device-callouts-c5687169ddd6d19358c9673af3936209fe233c2aad087ed0a4ded99b2e6a1da9.png"/>
          <p:cNvPicPr>
            <a:picLocks noChangeAspect="1"/>
          </p:cNvPicPr>
          <p:nvPr/>
        </p:nvPicPr>
        <p:blipFill>
          <a:blip r:embed="rId3">
            <a:extLst/>
          </a:blip>
          <a:stretch>
            <a:fillRect/>
          </a:stretch>
        </p:blipFill>
        <p:spPr>
          <a:xfrm>
            <a:off x="177269" y="3750927"/>
            <a:ext cx="15165309" cy="6320901"/>
          </a:xfrm>
          <a:prstGeom prst="rect">
            <a:avLst/>
          </a:prstGeom>
          <a:ln w="12700">
            <a:miter lim="400000"/>
          </a:ln>
        </p:spPr>
      </p:pic>
      <p:sp>
        <p:nvSpPr>
          <p:cNvPr id="823" name="Shape 823"/>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BASECAMP</a:t>
            </a:r>
          </a:p>
        </p:txBody>
      </p:sp>
      <p:sp>
        <p:nvSpPr>
          <p:cNvPr id="824" name="Shape 824"/>
          <p:cNvSpPr/>
          <p:nvPr/>
        </p:nvSpPr>
        <p:spPr>
          <a:xfrm>
            <a:off x="15971127" y="4601685"/>
            <a:ext cx="7695301" cy="46565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Manages projects, internal communications, and client work in one place.</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Organized, centralized, clear.</a:t>
            </a:r>
          </a:p>
        </p:txBody>
      </p:sp>
      <p:sp>
        <p:nvSpPr>
          <p:cNvPr id="825" name="Shape 825"/>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826" name="Shape 826"/>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27" name="Shape 827"/>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28" name="Shape 828"/>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29" name="Shape 829"/>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30" name="Shape 830"/>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31" name="Shape 831"/>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832" name="Shape 832"/>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33" name="Shape 833"/>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34" name="Shape 834"/>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35" name="Shape 835"/>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836" name="Shape 836"/>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837" name="Shape 837"/>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38" name="Shape 838"/>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39" name="Shape 839"/>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40" name="Shape 840"/>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41" name="Shape 841"/>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842" name="Shape 842"/>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43" name="Shape 843"/>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844" name="Shape 844"/>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845" name="Shape 845"/>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846" name="oscar.png"/>
          <p:cNvPicPr>
            <a:picLocks noChangeAspect="1"/>
          </p:cNvPicPr>
          <p:nvPr/>
        </p:nvPicPr>
        <p:blipFill>
          <a:blip r:embed="rId4">
            <a:extLst/>
          </a:blip>
          <a:stretch>
            <a:fillRect/>
          </a:stretch>
        </p:blipFill>
        <p:spPr>
          <a:xfrm>
            <a:off x="-1749004" y="581381"/>
            <a:ext cx="6731001" cy="3810001"/>
          </a:xfrm>
          <a:prstGeom prst="rect">
            <a:avLst/>
          </a:prstGeom>
          <a:ln w="12700">
            <a:miter lim="400000"/>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851" name="Shape 851"/>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BASECAMP</a:t>
            </a:r>
          </a:p>
        </p:txBody>
      </p:sp>
      <p:sp>
        <p:nvSpPr>
          <p:cNvPr id="852" name="Shape 852"/>
          <p:cNvSpPr/>
          <p:nvPr/>
        </p:nvSpPr>
        <p:spPr>
          <a:xfrm>
            <a:off x="15725109" y="4063681"/>
            <a:ext cx="7695301" cy="6942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Message Board</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Automatic Check-ins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To-dos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Chatroom</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Docs &amp; Files</a:t>
            </a:r>
          </a:p>
        </p:txBody>
      </p:sp>
      <p:sp>
        <p:nvSpPr>
          <p:cNvPr id="853" name="Shape 853"/>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854" name="Shape 854"/>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55" name="Shape 855"/>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56" name="Shape 856"/>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57" name="Shape 857"/>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58" name="Shape 858"/>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59" name="Shape 859"/>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860" name="Shape 860"/>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61" name="Shape 861"/>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62" name="Shape 862"/>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63" name="Shape 863"/>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864" name="Shape 864"/>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865" name="Shape 865"/>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66" name="Shape 866"/>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67" name="Shape 867"/>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68" name="Shape 868"/>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69" name="Shape 869"/>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870" name="Shape 870"/>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71" name="Shape 871"/>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872" name="Shape 872"/>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873" name="Shape 873"/>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874"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875" name="1-z7Dig68mepsGtfs_aMGKIQ.png"/>
          <p:cNvPicPr>
            <a:picLocks noChangeAspect="1"/>
          </p:cNvPicPr>
          <p:nvPr/>
        </p:nvPicPr>
        <p:blipFill>
          <a:blip r:embed="rId4">
            <a:extLst/>
          </a:blip>
          <a:stretch>
            <a:fillRect/>
          </a:stretch>
        </p:blipFill>
        <p:spPr>
          <a:xfrm>
            <a:off x="3277863" y="3342652"/>
            <a:ext cx="11830174" cy="8384637"/>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880" name="Shape 880"/>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DROPBOX</a:t>
            </a:r>
          </a:p>
        </p:txBody>
      </p:sp>
      <p:sp>
        <p:nvSpPr>
          <p:cNvPr id="881" name="Shape 881"/>
          <p:cNvSpPr/>
          <p:nvPr/>
        </p:nvSpPr>
        <p:spPr>
          <a:xfrm>
            <a:off x="16367734" y="5363685"/>
            <a:ext cx="7695301" cy="31325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610576" indent="-610576" algn="l">
              <a:buSzPct val="75000"/>
              <a:buChar char="•"/>
              <a:defRPr sz="4500">
                <a:solidFill>
                  <a:srgbClr val="FFD700"/>
                </a:solidFill>
                <a:latin typeface="Futura"/>
                <a:ea typeface="Futura"/>
                <a:cs typeface="Futura"/>
                <a:sym typeface="Futura"/>
              </a:defRPr>
            </a:lvl1pPr>
          </a:lstStyle>
          <a:p>
            <a:r>
              <a:t>File hosting service that simplifies the way you create, share and collaborate. </a:t>
            </a:r>
          </a:p>
        </p:txBody>
      </p:sp>
      <p:sp>
        <p:nvSpPr>
          <p:cNvPr id="882" name="Shape 882"/>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883" name="Shape 883"/>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84" name="Shape 884"/>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85" name="Shape 885"/>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86" name="Shape 886"/>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87" name="Shape 887"/>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88" name="Shape 888"/>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889" name="Shape 889"/>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90" name="Shape 890"/>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91" name="Shape 891"/>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92" name="Shape 892"/>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893" name="Shape 893"/>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894" name="Shape 894"/>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95" name="Shape 895"/>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96" name="Shape 896"/>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897" name="Shape 897"/>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898" name="Shape 898"/>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899" name="Shape 899"/>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00" name="Shape 900"/>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901" name="Shape 901"/>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902" name="Shape 902"/>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903"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904" name="animate.gif"/>
          <p:cNvPicPr>
            <a:picLocks/>
          </p:cNvPicPr>
          <p:nvPr/>
        </p:nvPicPr>
        <p:blipFill>
          <a:blip r:embed="rId4">
            <a:extLst/>
          </a:blip>
          <a:stretch>
            <a:fillRect/>
          </a:stretch>
        </p:blipFill>
        <p:spPr>
          <a:xfrm>
            <a:off x="3348856" y="3404254"/>
            <a:ext cx="12592277" cy="7768466"/>
          </a:xfrm>
          <a:prstGeom prst="rect">
            <a:avLst/>
          </a:prstGeom>
          <a:ln w="12700">
            <a:miter lim="400000"/>
          </a:ln>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Shape 908"/>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909" name="Shape 909"/>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DROPBOX</a:t>
            </a:r>
          </a:p>
        </p:txBody>
      </p:sp>
      <p:sp>
        <p:nvSpPr>
          <p:cNvPr id="910" name="Shape 910"/>
          <p:cNvSpPr/>
          <p:nvPr/>
        </p:nvSpPr>
        <p:spPr>
          <a:xfrm>
            <a:off x="15971127" y="3682681"/>
            <a:ext cx="7695301" cy="7704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Take your documents anywhere</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Send videos quickly</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Keep your photos safe</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Work on slides together</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Never lose a file again!</a:t>
            </a:r>
          </a:p>
        </p:txBody>
      </p:sp>
      <p:sp>
        <p:nvSpPr>
          <p:cNvPr id="911" name="Shape 91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912" name="Shape 91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13" name="Shape 91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14" name="Shape 91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15" name="Shape 91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16" name="Shape 91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17" name="Shape 91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918" name="Shape 91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19" name="Shape 91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20" name="Shape 92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21" name="Shape 92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922" name="Shape 92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923" name="Shape 92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24" name="Shape 92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25" name="Shape 92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26" name="Shape 92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27" name="Shape 92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928" name="Shape 92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29" name="Shape 92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930" name="Shape 93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931" name="Shape 93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932"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933" name="dropbox-the-dropbox-users-love-with-the-control-that-it-needs-3-638.jpg"/>
          <p:cNvPicPr>
            <a:picLocks noChangeAspect="1"/>
          </p:cNvPicPr>
          <p:nvPr/>
        </p:nvPicPr>
        <p:blipFill>
          <a:blip r:embed="rId4">
            <a:extLst/>
          </a:blip>
          <a:srcRect t="4139" b="4139"/>
          <a:stretch>
            <a:fillRect/>
          </a:stretch>
        </p:blipFill>
        <p:spPr>
          <a:xfrm>
            <a:off x="3405016" y="3342581"/>
            <a:ext cx="11830174" cy="8384636"/>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Shape 937"/>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938" name="Shape 938"/>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IFTTT</a:t>
            </a:r>
          </a:p>
        </p:txBody>
      </p:sp>
      <p:sp>
        <p:nvSpPr>
          <p:cNvPr id="939" name="Shape 939"/>
          <p:cNvSpPr/>
          <p:nvPr/>
        </p:nvSpPr>
        <p:spPr>
          <a:xfrm>
            <a:off x="16487382" y="2989080"/>
            <a:ext cx="7695301" cy="84665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A free web-based (and mobile app!) service that allows you to connect your devices, platforms and services so they work together.</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Easy way to automate tasks that might otherwise be repetitive or unable to talk to each other. </a:t>
            </a:r>
          </a:p>
        </p:txBody>
      </p:sp>
      <p:sp>
        <p:nvSpPr>
          <p:cNvPr id="940" name="Shape 940"/>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941" name="Shape 941"/>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42" name="Shape 942"/>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43" name="Shape 943"/>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44" name="Shape 944"/>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45" name="Shape 945"/>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46" name="Shape 946"/>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947" name="Shape 947"/>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48" name="Shape 948"/>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49" name="Shape 949"/>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50" name="Shape 950"/>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951" name="Shape 951"/>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952" name="Shape 952"/>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53" name="Shape 953"/>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54" name="Shape 954"/>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55" name="Shape 955"/>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56" name="Shape 956"/>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957" name="Shape 957"/>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58" name="Shape 958"/>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959" name="Shape 959"/>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960" name="Shape 960"/>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961"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962" name="ifttt-integration-blog.png"/>
          <p:cNvPicPr>
            <a:picLocks noChangeAspect="1"/>
          </p:cNvPicPr>
          <p:nvPr/>
        </p:nvPicPr>
        <p:blipFill>
          <a:blip r:embed="rId4">
            <a:extLst/>
          </a:blip>
          <a:srcRect l="1729" r="1729"/>
          <a:stretch>
            <a:fillRect/>
          </a:stretch>
        </p:blipFill>
        <p:spPr>
          <a:xfrm>
            <a:off x="3277863" y="3338153"/>
            <a:ext cx="12592277" cy="7768466"/>
          </a:xfrm>
          <a:prstGeom prst="rect">
            <a:avLst/>
          </a:prstGeom>
          <a:ln w="12700">
            <a:miter lim="400000"/>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967" name="Shape 967"/>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IFTTT</a:t>
            </a:r>
          </a:p>
        </p:txBody>
      </p:sp>
      <p:sp>
        <p:nvSpPr>
          <p:cNvPr id="968" name="Shape 968"/>
          <p:cNvSpPr/>
          <p:nvPr/>
        </p:nvSpPr>
        <p:spPr>
          <a:xfrm>
            <a:off x="13402882" y="5744684"/>
            <a:ext cx="7695301" cy="2370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610576" indent="-610576" algn="l">
              <a:buSzPct val="75000"/>
              <a:buChar char="•"/>
              <a:defRPr sz="4500">
                <a:solidFill>
                  <a:srgbClr val="FFD700"/>
                </a:solidFill>
                <a:latin typeface="Futura"/>
                <a:ea typeface="Futura"/>
                <a:cs typeface="Futura"/>
                <a:sym typeface="Futura"/>
              </a:defRPr>
            </a:lvl1pPr>
          </a:lstStyle>
          <a:p>
            <a:r>
              <a:t>Currently supports more than 360 services/partners.</a:t>
            </a:r>
          </a:p>
        </p:txBody>
      </p:sp>
      <p:sp>
        <p:nvSpPr>
          <p:cNvPr id="969" name="Shape 969"/>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970" name="Shape 970"/>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71" name="Shape 971"/>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72" name="Shape 972"/>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73" name="Shape 973"/>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74" name="Shape 974"/>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75" name="Shape 975"/>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976" name="Shape 976"/>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77" name="Shape 977"/>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78" name="Shape 978"/>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79" name="Shape 979"/>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980" name="Shape 980"/>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981" name="Shape 981"/>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82" name="Shape 982"/>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83" name="Shape 983"/>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84" name="Shape 984"/>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85" name="Shape 985"/>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986" name="Shape 986"/>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987" name="Shape 987"/>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988" name="Shape 988"/>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989" name="Shape 989"/>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990"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991" name="ifttt-android-4.png"/>
          <p:cNvPicPr>
            <a:picLocks noChangeAspect="1"/>
          </p:cNvPicPr>
          <p:nvPr/>
        </p:nvPicPr>
        <p:blipFill>
          <a:blip r:embed="rId4">
            <a:extLst/>
          </a:blip>
          <a:stretch>
            <a:fillRect/>
          </a:stretch>
        </p:blipFill>
        <p:spPr>
          <a:xfrm>
            <a:off x="3463505" y="3025200"/>
            <a:ext cx="8592836" cy="9952521"/>
          </a:xfrm>
          <a:prstGeom prst="rect">
            <a:avLst/>
          </a:prstGeom>
          <a:ln w="12700">
            <a:miter lim="400000"/>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Shape 995"/>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996" name="Shape 996"/>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997" name="Shape 997"/>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998" name="Shape 998"/>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999" name="Shape 999"/>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00" name="Shape 1000"/>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01" name="Shape 1001"/>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02" name="Shape 1002"/>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03" name="Shape 1003"/>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004" name="Shape 1004"/>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05" name="Shape 1005"/>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06" name="Shape 1006"/>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07" name="Shape 1007"/>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008" name="Shape 1008"/>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009" name="Shape 1009"/>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10" name="Shape 1010"/>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11" name="Shape 1011"/>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12" name="Shape 1012"/>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13" name="Shape 1013"/>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014" name="Shape 1014"/>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15" name="Shape 1015"/>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016" name="Shape 1016"/>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017" name="Shape 1017"/>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018" name="oscar.png"/>
          <p:cNvPicPr>
            <a:picLocks noChangeAspect="1"/>
          </p:cNvPicPr>
          <p:nvPr/>
        </p:nvPicPr>
        <p:blipFill>
          <a:blip r:embed="rId4">
            <a:extLst/>
          </a:blip>
          <a:stretch>
            <a:fillRect/>
          </a:stretch>
        </p:blipFill>
        <p:spPr>
          <a:xfrm>
            <a:off x="-1749004" y="581381"/>
            <a:ext cx="6731001" cy="3810001"/>
          </a:xfrm>
          <a:prstGeom prst="rect">
            <a:avLst/>
          </a:prstGeom>
          <a:ln w="12700">
            <a:miter lim="400000"/>
          </a:ln>
        </p:spPr>
      </p:pic>
      <p:sp>
        <p:nvSpPr>
          <p:cNvPr id="1019" name="Shape 1019"/>
          <p:cNvSpPr/>
          <p:nvPr/>
        </p:nvSpPr>
        <p:spPr>
          <a:xfrm>
            <a:off x="3530735" y="2992909"/>
            <a:ext cx="7259291"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And the Oscar goes to…</a:t>
            </a:r>
          </a:p>
        </p:txBody>
      </p:sp>
      <p:sp>
        <p:nvSpPr>
          <p:cNvPr id="1020" name="Shape 1020"/>
          <p:cNvSpPr/>
          <p:nvPr/>
        </p:nvSpPr>
        <p:spPr>
          <a:xfrm>
            <a:off x="6292282" y="4134282"/>
            <a:ext cx="12256788" cy="2273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7000">
                <a:solidFill>
                  <a:srgbClr val="FFD700"/>
                </a:solidFill>
                <a:latin typeface="TravelOregon"/>
                <a:ea typeface="TravelOregon"/>
                <a:cs typeface="TravelOregon"/>
                <a:sym typeface="TravelOregon"/>
              </a:defRPr>
            </a:lvl1pPr>
          </a:lstStyle>
          <a:p>
            <a:r>
              <a:t>BASECAMP!</a:t>
            </a:r>
          </a:p>
        </p:txBody>
      </p:sp>
      <p:pic>
        <p:nvPicPr>
          <p:cNvPr id="1021" name="giphy (16).gif"/>
          <p:cNvPicPr>
            <a:picLocks/>
          </p:cNvPicPr>
          <p:nvPr/>
        </p:nvPicPr>
        <p:blipFill>
          <a:blip r:embed="rId5">
            <a:extLst/>
          </a:blip>
          <a:stretch>
            <a:fillRect/>
          </a:stretch>
        </p:blipFill>
        <p:spPr>
          <a:xfrm>
            <a:off x="8073110" y="7257046"/>
            <a:ext cx="8695132" cy="4474371"/>
          </a:xfrm>
          <a:prstGeom prst="rect">
            <a:avLst/>
          </a:prstGeom>
          <a:ln w="12700">
            <a:miter lim="400000"/>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hape 1025"/>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1026" name="Shape 1026"/>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027" name="Shape 1027"/>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28" name="Shape 1028"/>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29" name="Shape 1029"/>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30" name="Shape 1030"/>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31" name="Shape 1031"/>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32" name="Shape 1032"/>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033" name="Shape 1033"/>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34" name="Shape 1034"/>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35" name="Shape 1035"/>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36" name="Shape 1036"/>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037" name="Shape 1037"/>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038" name="Shape 1038"/>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39" name="Shape 1039"/>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40" name="Shape 1040"/>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41" name="Shape 1041"/>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42" name="Shape 1042"/>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043" name="Shape 1043"/>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44" name="Shape 1044"/>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045" name="Shape 1045"/>
          <p:cNvSpPr/>
          <p:nvPr/>
        </p:nvSpPr>
        <p:spPr>
          <a:xfrm>
            <a:off x="11697017" y="6553199"/>
            <a:ext cx="1243966" cy="863601"/>
          </a:xfrm>
          <a:prstGeom prst="rect">
            <a:avLst/>
          </a:prstGeom>
          <a:ln w="12700">
            <a:miter lim="400000"/>
          </a:ln>
        </p:spPr>
        <p:txBody>
          <a:bodyPr wrap="none" lIns="50800" tIns="50800" rIns="50800" bIns="50800" anchor="ctr">
            <a:spAutoFit/>
          </a:bodyPr>
          <a:lstStyle/>
          <a:p>
            <a:endParaRPr/>
          </a:p>
        </p:txBody>
      </p:sp>
      <p:sp>
        <p:nvSpPr>
          <p:cNvPr id="1046" name="Shape 1046"/>
          <p:cNvSpPr/>
          <p:nvPr/>
        </p:nvSpPr>
        <p:spPr>
          <a:xfrm>
            <a:off x="26314" y="5814352"/>
            <a:ext cx="24331372" cy="2641600"/>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defRPr sz="20000">
                <a:solidFill>
                  <a:srgbClr val="FFD700"/>
                </a:solidFill>
                <a:latin typeface="TravelOregon"/>
                <a:ea typeface="TravelOregon"/>
                <a:cs typeface="TravelOregon"/>
                <a:sym typeface="TravelOregon"/>
              </a:defRPr>
            </a:lvl1pPr>
          </a:lstStyle>
          <a:p>
            <a:r>
              <a:t>COLLABORATION</a:t>
            </a:r>
          </a:p>
        </p:txBody>
      </p:sp>
      <p:sp>
        <p:nvSpPr>
          <p:cNvPr id="1047" name="Shape 1047"/>
          <p:cNvSpPr/>
          <p:nvPr/>
        </p:nvSpPr>
        <p:spPr>
          <a:xfrm>
            <a:off x="4647256" y="4624038"/>
            <a:ext cx="5026249"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The nominees for</a:t>
            </a:r>
          </a:p>
        </p:txBody>
      </p:sp>
      <p:sp>
        <p:nvSpPr>
          <p:cNvPr id="1048" name="Shape 1048"/>
          <p:cNvSpPr/>
          <p:nvPr/>
        </p:nvSpPr>
        <p:spPr>
          <a:xfrm>
            <a:off x="17395716" y="7902711"/>
            <a:ext cx="1679167"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are…</a:t>
            </a:r>
          </a:p>
        </p:txBody>
      </p:sp>
      <p:sp>
        <p:nvSpPr>
          <p:cNvPr id="1049" name="Shape 1049"/>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050" name="Shape 1050"/>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046"/>
                                        </p:tgtEl>
                                        <p:attrNameLst>
                                          <p:attrName>style.visibility</p:attrName>
                                        </p:attrNameLst>
                                      </p:cBhvr>
                                      <p:to>
                                        <p:strVal val="visible"/>
                                      </p:to>
                                    </p:set>
                                    <p:animEffect transition="in" filter="fade">
                                      <p:cBhvr>
                                        <p:cTn id="7" dur="3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Shape 1054"/>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1055" name="Shape 1055"/>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056" name="Shape 1056"/>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57" name="Shape 1057"/>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58" name="Shape 1058"/>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59" name="Shape 1059"/>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60" name="Shape 1060"/>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61" name="Shape 1061"/>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062" name="Shape 1062"/>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63" name="Shape 1063"/>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64" name="Shape 1064"/>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65" name="Shape 1065"/>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066" name="Shape 1066"/>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067" name="Shape 1067"/>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68" name="Shape 1068"/>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69" name="Shape 1069"/>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70" name="Shape 1070"/>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71" name="Shape 1071"/>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072" name="Shape 1072"/>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73" name="Shape 1073"/>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074" name="Shape 1074"/>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075" name="Shape 1075"/>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076" name="Screen Shot 2017-03-09 at 11.02.17 AM.png"/>
          <p:cNvPicPr>
            <a:picLocks noChangeAspect="1"/>
          </p:cNvPicPr>
          <p:nvPr/>
        </p:nvPicPr>
        <p:blipFill>
          <a:blip r:embed="rId4">
            <a:extLst/>
          </a:blip>
          <a:srcRect l="13802"/>
          <a:stretch>
            <a:fillRect/>
          </a:stretch>
        </p:blipFill>
        <p:spPr>
          <a:xfrm>
            <a:off x="8996215" y="4665281"/>
            <a:ext cx="509749" cy="1078810"/>
          </a:xfrm>
          <a:prstGeom prst="rect">
            <a:avLst/>
          </a:prstGeom>
          <a:ln w="12700">
            <a:miter lim="400000"/>
          </a:ln>
        </p:spPr>
      </p:pic>
      <p:pic>
        <p:nvPicPr>
          <p:cNvPr id="1077" name="Screen Shot 2017-03-09 at 11.02.17 AM.png"/>
          <p:cNvPicPr>
            <a:picLocks noChangeAspect="1"/>
          </p:cNvPicPr>
          <p:nvPr/>
        </p:nvPicPr>
        <p:blipFill>
          <a:blip r:embed="rId4">
            <a:extLst/>
          </a:blip>
          <a:srcRect l="13802"/>
          <a:stretch>
            <a:fillRect/>
          </a:stretch>
        </p:blipFill>
        <p:spPr>
          <a:xfrm>
            <a:off x="8996215" y="7972035"/>
            <a:ext cx="509749" cy="1078810"/>
          </a:xfrm>
          <a:prstGeom prst="rect">
            <a:avLst/>
          </a:prstGeom>
          <a:ln w="12700">
            <a:miter lim="400000"/>
          </a:ln>
        </p:spPr>
      </p:pic>
      <p:pic>
        <p:nvPicPr>
          <p:cNvPr id="1078" name="Screen Shot 2017-03-09 at 11.02.17 AM.png"/>
          <p:cNvPicPr>
            <a:picLocks noChangeAspect="1"/>
          </p:cNvPicPr>
          <p:nvPr/>
        </p:nvPicPr>
        <p:blipFill>
          <a:blip r:embed="rId4">
            <a:extLst/>
          </a:blip>
          <a:srcRect l="13802"/>
          <a:stretch>
            <a:fillRect/>
          </a:stretch>
        </p:blipFill>
        <p:spPr>
          <a:xfrm>
            <a:off x="8996215" y="6318658"/>
            <a:ext cx="509749" cy="1078810"/>
          </a:xfrm>
          <a:prstGeom prst="rect">
            <a:avLst/>
          </a:prstGeom>
          <a:ln w="12700">
            <a:miter lim="400000"/>
          </a:ln>
        </p:spPr>
      </p:pic>
      <p:sp>
        <p:nvSpPr>
          <p:cNvPr id="1079" name="Shape 1079"/>
          <p:cNvSpPr/>
          <p:nvPr/>
        </p:nvSpPr>
        <p:spPr>
          <a:xfrm>
            <a:off x="9765396" y="4744180"/>
            <a:ext cx="4853207" cy="920887"/>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BALSAMIQ</a:t>
            </a:r>
          </a:p>
        </p:txBody>
      </p:sp>
      <p:sp>
        <p:nvSpPr>
          <p:cNvPr id="1080" name="Shape 1080"/>
          <p:cNvSpPr/>
          <p:nvPr/>
        </p:nvSpPr>
        <p:spPr>
          <a:xfrm>
            <a:off x="9765396" y="6397556"/>
            <a:ext cx="4853207" cy="920888"/>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SLACK</a:t>
            </a:r>
          </a:p>
        </p:txBody>
      </p:sp>
      <p:sp>
        <p:nvSpPr>
          <p:cNvPr id="1081" name="Shape 1081"/>
          <p:cNvSpPr/>
          <p:nvPr/>
        </p:nvSpPr>
        <p:spPr>
          <a:xfrm>
            <a:off x="9765396" y="8050933"/>
            <a:ext cx="4853207" cy="920887"/>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EVERNOTE</a:t>
            </a:r>
          </a:p>
        </p:txBody>
      </p:sp>
      <p:pic>
        <p:nvPicPr>
          <p:cNvPr id="1082" name="oscar.png"/>
          <p:cNvPicPr>
            <a:picLocks noChangeAspect="1"/>
          </p:cNvPicPr>
          <p:nvPr/>
        </p:nvPicPr>
        <p:blipFill>
          <a:blip r:embed="rId5">
            <a:extLst/>
          </a:blip>
          <a:stretch>
            <a:fillRect/>
          </a:stretch>
        </p:blipFill>
        <p:spPr>
          <a:xfrm>
            <a:off x="-1749004" y="581381"/>
            <a:ext cx="6731001" cy="38100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079"/>
                                        </p:tgtEl>
                                        <p:attrNameLst>
                                          <p:attrName>style.visibility</p:attrName>
                                        </p:attrNameLst>
                                      </p:cBhvr>
                                      <p:to>
                                        <p:strVal val="visible"/>
                                      </p:to>
                                    </p:set>
                                    <p:animEffect transition="in" filter="wipe(left)">
                                      <p:cBhvr>
                                        <p:cTn id="7" dur="499"/>
                                        <p:tgtEl>
                                          <p:spTgt spid="1079"/>
                                        </p:tgtEl>
                                      </p:cBhvr>
                                    </p:animEffect>
                                  </p:childTnLst>
                                </p:cTn>
                              </p:par>
                            </p:childTnLst>
                          </p:cTn>
                        </p:par>
                        <p:par>
                          <p:cTn id="8" fill="hold">
                            <p:stCondLst>
                              <p:cond delay="499"/>
                            </p:stCondLst>
                            <p:childTnLst>
                              <p:par>
                                <p:cTn id="9" presetID="22" presetClass="entr" presetSubtype="8" fill="hold" grpId="2" nodeType="afterEffect">
                                  <p:stCondLst>
                                    <p:cond delay="0"/>
                                  </p:stCondLst>
                                  <p:iterate>
                                    <p:tmAbs val="0"/>
                                  </p:iterate>
                                  <p:childTnLst>
                                    <p:set>
                                      <p:cBhvr>
                                        <p:cTn id="10" fill="hold"/>
                                        <p:tgtEl>
                                          <p:spTgt spid="1080"/>
                                        </p:tgtEl>
                                        <p:attrNameLst>
                                          <p:attrName>style.visibility</p:attrName>
                                        </p:attrNameLst>
                                      </p:cBhvr>
                                      <p:to>
                                        <p:strVal val="visible"/>
                                      </p:to>
                                    </p:set>
                                    <p:animEffect transition="in" filter="wipe(left)">
                                      <p:cBhvr>
                                        <p:cTn id="11" dur="499"/>
                                        <p:tgtEl>
                                          <p:spTgt spid="1080"/>
                                        </p:tgtEl>
                                      </p:cBhvr>
                                    </p:animEffect>
                                  </p:childTnLst>
                                </p:cTn>
                              </p:par>
                            </p:childTnLst>
                          </p:cTn>
                        </p:par>
                        <p:par>
                          <p:cTn id="12" fill="hold">
                            <p:stCondLst>
                              <p:cond delay="998"/>
                            </p:stCondLst>
                            <p:childTnLst>
                              <p:par>
                                <p:cTn id="13" presetID="22" presetClass="entr" presetSubtype="8" fill="hold" grpId="3" nodeType="afterEffect">
                                  <p:stCondLst>
                                    <p:cond delay="0"/>
                                  </p:stCondLst>
                                  <p:iterate>
                                    <p:tmAbs val="0"/>
                                  </p:iterate>
                                  <p:childTnLst>
                                    <p:set>
                                      <p:cBhvr>
                                        <p:cTn id="14" fill="hold"/>
                                        <p:tgtEl>
                                          <p:spTgt spid="1081"/>
                                        </p:tgtEl>
                                        <p:attrNameLst>
                                          <p:attrName>style.visibility</p:attrName>
                                        </p:attrNameLst>
                                      </p:cBhvr>
                                      <p:to>
                                        <p:strVal val="visible"/>
                                      </p:to>
                                    </p:set>
                                    <p:animEffect transition="in" filter="wipe(left)">
                                      <p:cBhvr>
                                        <p:cTn id="15" dur="499"/>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9" grpId="1" animBg="1" advAuto="0"/>
      <p:bldP spid="1080" grpId="2" animBg="1" advAuto="0"/>
      <p:bldP spid="1081"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8" name="Shape 178"/>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179" name="Shape 179"/>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80" name="Shape 180"/>
          <p:cNvSpPr/>
          <p:nvPr/>
        </p:nvSpPr>
        <p:spPr>
          <a:xfrm>
            <a:off x="3086486" y="4375913"/>
            <a:ext cx="18099823" cy="920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Futura"/>
                <a:ea typeface="Futura"/>
                <a:cs typeface="Futura"/>
                <a:sym typeface="Futura"/>
              </a:defRPr>
            </a:lvl1pPr>
          </a:lstStyle>
          <a:p>
            <a:r>
              <a:t>Do you find yourself spinning your wheels at work? </a:t>
            </a:r>
          </a:p>
        </p:txBody>
      </p:sp>
      <p:sp>
        <p:nvSpPr>
          <p:cNvPr id="181" name="Shape 18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82" name="Shape 18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83" name="Shape 18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84" name="Shape 18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85" name="Shape 18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86" name="Shape 18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87" name="Shape 18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88" name="Shape 18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89" name="Shape 18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90" name="Shape 19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91" name="Shape 19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92" name="Shape 19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93" name="Shape 19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94" name="Shape 19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95" name="Shape 19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96" name="Shape 19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97" name="Shape 19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98" name="Shape 19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99" name="Shape 19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00" name="Shape 20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201" name="Shape 20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02" name="Shape 202"/>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203" name="Shape 203"/>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04" name="Shape 204"/>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205" name="Shape 205"/>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06" name="Shape 206"/>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07" name="Shape 207"/>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208" name="Shape 208"/>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09" name="Shape 209"/>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10" name="Shape 210"/>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211" name="Shape 211"/>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212" name="Shape 212"/>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13" name="Shape 213"/>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14" name="Shape 214"/>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215" name="Shape 215"/>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16" name="Shape 216"/>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17" name="Shape 217"/>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218" name="Shape 218"/>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219" name="Shape 219"/>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20" name="Shape 220"/>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221" name="Shape 221"/>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22" name="Shape 222"/>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223" name="giphy (30).gif"/>
          <p:cNvPicPr>
            <a:picLocks/>
          </p:cNvPicPr>
          <p:nvPr/>
        </p:nvPicPr>
        <p:blipFill>
          <a:blip r:embed="rId4">
            <a:extLst/>
          </a:blip>
          <a:stretch>
            <a:fillRect/>
          </a:stretch>
        </p:blipFill>
        <p:spPr>
          <a:xfrm>
            <a:off x="9342240" y="6053434"/>
            <a:ext cx="5588315" cy="6506280"/>
          </a:xfrm>
          <a:prstGeom prst="rect">
            <a:avLst/>
          </a:prstGeom>
          <a:ln w="12700">
            <a:miter lim="400000"/>
          </a:ln>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Shape 1086"/>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087" name="Shape 1087"/>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BALSAMIQ</a:t>
            </a:r>
          </a:p>
        </p:txBody>
      </p:sp>
      <p:sp>
        <p:nvSpPr>
          <p:cNvPr id="1088" name="Shape 1088"/>
          <p:cNvSpPr/>
          <p:nvPr/>
        </p:nvSpPr>
        <p:spPr>
          <a:xfrm>
            <a:off x="15835337" y="4910711"/>
            <a:ext cx="7695301" cy="38945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A rapid wireframing tool.</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Reproduces the experience of sketching on a whiteboard.</a:t>
            </a:r>
          </a:p>
        </p:txBody>
      </p:sp>
      <p:sp>
        <p:nvSpPr>
          <p:cNvPr id="1089" name="Shape 1089"/>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090" name="Shape 1090"/>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91" name="Shape 1091"/>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92" name="Shape 1092"/>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93" name="Shape 1093"/>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094" name="Shape 1094"/>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95" name="Shape 1095"/>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096" name="Shape 1096"/>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97" name="Shape 1097"/>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98" name="Shape 1098"/>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099" name="Shape 1099"/>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100" name="Shape 1100"/>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101" name="Shape 1101"/>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02" name="Shape 1102"/>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03" name="Shape 1103"/>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04" name="Shape 1104"/>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05" name="Shape 1105"/>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106" name="Shape 1106"/>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07" name="Shape 1107"/>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108" name="Shape 1108"/>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109" name="Shape 1109"/>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110"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111" name="mytunez1.jpg"/>
          <p:cNvPicPr>
            <a:picLocks noChangeAspect="1"/>
          </p:cNvPicPr>
          <p:nvPr/>
        </p:nvPicPr>
        <p:blipFill>
          <a:blip r:embed="rId4">
            <a:extLst/>
          </a:blip>
          <a:stretch>
            <a:fillRect/>
          </a:stretch>
        </p:blipFill>
        <p:spPr>
          <a:xfrm>
            <a:off x="3277863" y="3347853"/>
            <a:ext cx="11940402" cy="7164242"/>
          </a:xfrm>
          <a:prstGeom prst="rect">
            <a:avLst/>
          </a:prstGeom>
          <a:ln w="12700">
            <a:miter lim="400000"/>
          </a:ln>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116" name="Shape 1116"/>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BALSAMIQ</a:t>
            </a:r>
          </a:p>
        </p:txBody>
      </p:sp>
      <p:sp>
        <p:nvSpPr>
          <p:cNvPr id="1117" name="Shape 1117"/>
          <p:cNvSpPr/>
          <p:nvPr/>
        </p:nvSpPr>
        <p:spPr>
          <a:xfrm>
            <a:off x="15273748" y="4444681"/>
            <a:ext cx="7695301" cy="6180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Gets people on the same page before coding starts.</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Has an easy UI.</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Quickly export and send to clients or team members.</a:t>
            </a:r>
          </a:p>
        </p:txBody>
      </p:sp>
      <p:sp>
        <p:nvSpPr>
          <p:cNvPr id="1118" name="Shape 1118"/>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119" name="Shape 1119"/>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20" name="Shape 1120"/>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21" name="Shape 1121"/>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22" name="Shape 1122"/>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23" name="Shape 1123"/>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24" name="Shape 1124"/>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125" name="Shape 1125"/>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26" name="Shape 1126"/>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27" name="Shape 1127"/>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28" name="Shape 1128"/>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129" name="Shape 1129"/>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130" name="Shape 1130"/>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31" name="Shape 1131"/>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32" name="Shape 1132"/>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33" name="Shape 1133"/>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34" name="Shape 1134"/>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135" name="Shape 1135"/>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36" name="Shape 1136"/>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137" name="Shape 1137"/>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138" name="Shape 1138"/>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139"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140" name="test.png"/>
          <p:cNvPicPr>
            <a:picLocks noChangeAspect="1"/>
          </p:cNvPicPr>
          <p:nvPr/>
        </p:nvPicPr>
        <p:blipFill>
          <a:blip r:embed="rId4">
            <a:extLst/>
          </a:blip>
          <a:stretch>
            <a:fillRect/>
          </a:stretch>
        </p:blipFill>
        <p:spPr>
          <a:xfrm>
            <a:off x="3277863" y="3178155"/>
            <a:ext cx="10844282" cy="8713631"/>
          </a:xfrm>
          <a:prstGeom prst="rect">
            <a:avLst/>
          </a:prstGeom>
          <a:ln w="12700">
            <a:miter lim="400000"/>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Shape 1144"/>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145" name="Shape 1145"/>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SLACK</a:t>
            </a:r>
          </a:p>
        </p:txBody>
      </p:sp>
      <p:sp>
        <p:nvSpPr>
          <p:cNvPr id="1146" name="Shape 1146"/>
          <p:cNvSpPr/>
          <p:nvPr/>
        </p:nvSpPr>
        <p:spPr>
          <a:xfrm>
            <a:off x="16176728" y="3458685"/>
            <a:ext cx="7695301" cy="69425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Brings all your communication together in one place.</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Works well as a collaboration tool too.</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You can use across devices.</a:t>
            </a:r>
          </a:p>
        </p:txBody>
      </p:sp>
      <p:sp>
        <p:nvSpPr>
          <p:cNvPr id="1147" name="Shape 1147"/>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148" name="Shape 1148"/>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49" name="Shape 1149"/>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50" name="Shape 1150"/>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51" name="Shape 1151"/>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52" name="Shape 1152"/>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53" name="Shape 1153"/>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154" name="Shape 1154"/>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55" name="Shape 1155"/>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56" name="Shape 1156"/>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57" name="Shape 1157"/>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158" name="Shape 1158"/>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159" name="Shape 1159"/>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60" name="Shape 1160"/>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61" name="Shape 1161"/>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62" name="Shape 1162"/>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63" name="Shape 1163"/>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164" name="Shape 1164"/>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65" name="Shape 1165"/>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166" name="Shape 1166"/>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167" name="Shape 1167"/>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168"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169" name="custom_slack_lineup_2.0.jpg"/>
          <p:cNvPicPr>
            <a:picLocks noChangeAspect="1"/>
          </p:cNvPicPr>
          <p:nvPr/>
        </p:nvPicPr>
        <p:blipFill>
          <a:blip r:embed="rId4">
            <a:extLst/>
          </a:blip>
          <a:stretch>
            <a:fillRect/>
          </a:stretch>
        </p:blipFill>
        <p:spPr>
          <a:xfrm>
            <a:off x="3277863" y="3500003"/>
            <a:ext cx="12238271" cy="6715994"/>
          </a:xfrm>
          <a:prstGeom prst="rect">
            <a:avLst/>
          </a:prstGeom>
          <a:ln w="12700">
            <a:miter lim="400000"/>
          </a:ln>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Shape 1173"/>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174" name="Shape 1174"/>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SLACK</a:t>
            </a:r>
          </a:p>
        </p:txBody>
      </p:sp>
      <p:sp>
        <p:nvSpPr>
          <p:cNvPr id="1175" name="Shape 1175"/>
          <p:cNvSpPr/>
          <p:nvPr/>
        </p:nvSpPr>
        <p:spPr>
          <a:xfrm>
            <a:off x="15814630" y="3150698"/>
            <a:ext cx="7695301" cy="7704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Makes communication among team members easier and better.</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Reduces email traffic.</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Connects remote teams.</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Can help personal productivity.</a:t>
            </a:r>
          </a:p>
        </p:txBody>
      </p:sp>
      <p:sp>
        <p:nvSpPr>
          <p:cNvPr id="1176" name="Shape 1176"/>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177" name="Shape 1177"/>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78" name="Shape 1178"/>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79" name="Shape 1179"/>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80" name="Shape 1180"/>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81" name="Shape 1181"/>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82" name="Shape 1182"/>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183" name="Shape 1183"/>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84" name="Shape 1184"/>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85" name="Shape 1185"/>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86" name="Shape 1186"/>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187" name="Shape 1187"/>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188" name="Shape 1188"/>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89" name="Shape 1189"/>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90" name="Shape 1190"/>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191" name="Shape 1191"/>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92" name="Shape 1192"/>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193" name="Shape 1193"/>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194" name="Shape 1194"/>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195" name="Shape 1195"/>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196" name="Shape 1196"/>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197"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198" name="slack-webdesign.jpg"/>
          <p:cNvPicPr>
            <a:picLocks noChangeAspect="1"/>
          </p:cNvPicPr>
          <p:nvPr/>
        </p:nvPicPr>
        <p:blipFill>
          <a:blip r:embed="rId4">
            <a:extLst/>
          </a:blip>
          <a:stretch>
            <a:fillRect/>
          </a:stretch>
        </p:blipFill>
        <p:spPr>
          <a:xfrm>
            <a:off x="3277863" y="3310473"/>
            <a:ext cx="11919694" cy="7385029"/>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Shape 1202"/>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203" name="Shape 1203"/>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EVERNOTE</a:t>
            </a:r>
          </a:p>
        </p:txBody>
      </p:sp>
      <p:sp>
        <p:nvSpPr>
          <p:cNvPr id="1204" name="Shape 1204"/>
          <p:cNvSpPr/>
          <p:nvPr/>
        </p:nvSpPr>
        <p:spPr>
          <a:xfrm>
            <a:off x="15534769" y="4220684"/>
            <a:ext cx="7695301" cy="5418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Cross-platform app designed for note taking, organizing, and archiving.</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Syncs to the cloud so you can access your notes anywhere.</a:t>
            </a:r>
          </a:p>
        </p:txBody>
      </p:sp>
      <p:sp>
        <p:nvSpPr>
          <p:cNvPr id="1205" name="Shape 1205"/>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206" name="Shape 1206"/>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07" name="Shape 1207"/>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08" name="Shape 1208"/>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09" name="Shape 1209"/>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10" name="Shape 1210"/>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11" name="Shape 1211"/>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212" name="Shape 1212"/>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13" name="Shape 1213"/>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14" name="Shape 1214"/>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15" name="Shape 1215"/>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216" name="Shape 1216"/>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217" name="Shape 1217"/>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18" name="Shape 1218"/>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19" name="Shape 1219"/>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20" name="Shape 1220"/>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21" name="Shape 1221"/>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222" name="Shape 1222"/>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23" name="Shape 1223"/>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224" name="Shape 1224"/>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225" name="Shape 1225"/>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226"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227" name="screen800x500.jpeg"/>
          <p:cNvPicPr>
            <a:picLocks noChangeAspect="1"/>
          </p:cNvPicPr>
          <p:nvPr/>
        </p:nvPicPr>
        <p:blipFill>
          <a:blip r:embed="rId4">
            <a:extLst/>
          </a:blip>
          <a:stretch>
            <a:fillRect/>
          </a:stretch>
        </p:blipFill>
        <p:spPr>
          <a:xfrm>
            <a:off x="3277863" y="3292526"/>
            <a:ext cx="11639834" cy="7274896"/>
          </a:xfrm>
          <a:prstGeom prst="rect">
            <a:avLst/>
          </a:prstGeom>
          <a:ln w="12700">
            <a:miter lim="400000"/>
          </a:ln>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Shape 1231"/>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232" name="Shape 1232"/>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EVERNOTE</a:t>
            </a:r>
          </a:p>
        </p:txBody>
      </p:sp>
      <p:sp>
        <p:nvSpPr>
          <p:cNvPr id="1233" name="Shape 1233"/>
          <p:cNvSpPr/>
          <p:nvPr/>
        </p:nvSpPr>
        <p:spPr>
          <a:xfrm>
            <a:off x="15814630" y="3077685"/>
            <a:ext cx="7695301" cy="77045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Capture brainstorming sessions.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Share notes with team.</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Store documents.</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Embed audio and images.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Web clipping features.</a:t>
            </a:r>
          </a:p>
        </p:txBody>
      </p:sp>
      <p:sp>
        <p:nvSpPr>
          <p:cNvPr id="1234" name="Shape 1234"/>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235" name="Shape 1235"/>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36" name="Shape 1236"/>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37" name="Shape 1237"/>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38" name="Shape 1238"/>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39" name="Shape 1239"/>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40" name="Shape 1240"/>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241" name="Shape 1241"/>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42" name="Shape 1242"/>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43" name="Shape 1243"/>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44" name="Shape 1244"/>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245" name="Shape 1245"/>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246" name="Shape 1246"/>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47" name="Shape 1247"/>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48" name="Shape 1248"/>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49" name="Shape 1249"/>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50" name="Shape 1250"/>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251" name="Shape 1251"/>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52" name="Shape 1252"/>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253" name="Shape 1253"/>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254" name="Shape 1254"/>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255"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256" name="unnamed.jpg"/>
          <p:cNvPicPr>
            <a:picLocks noChangeAspect="1"/>
          </p:cNvPicPr>
          <p:nvPr/>
        </p:nvPicPr>
        <p:blipFill>
          <a:blip r:embed="rId4">
            <a:extLst/>
          </a:blip>
          <a:stretch>
            <a:fillRect/>
          </a:stretch>
        </p:blipFill>
        <p:spPr>
          <a:xfrm>
            <a:off x="3277863" y="3257178"/>
            <a:ext cx="11522630" cy="7201644"/>
          </a:xfrm>
          <a:prstGeom prst="rect">
            <a:avLst/>
          </a:prstGeom>
          <a:ln w="12700">
            <a:miter lim="400000"/>
          </a:ln>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Shape 1260"/>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1261" name="Shape 1261"/>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1262" name="Shape 1262"/>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263" name="Shape 1263"/>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64" name="Shape 1264"/>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65" name="Shape 1265"/>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66" name="Shape 1266"/>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67" name="Shape 1267"/>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68" name="Shape 1268"/>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269" name="Shape 1269"/>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70" name="Shape 1270"/>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71" name="Shape 1271"/>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72" name="Shape 1272"/>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273" name="Shape 1273"/>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274" name="Shape 1274"/>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75" name="Shape 1275"/>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76" name="Shape 1276"/>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77" name="Shape 1277"/>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78" name="Shape 1278"/>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279" name="Shape 1279"/>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80" name="Shape 1280"/>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281" name="Shape 1281"/>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282" name="Shape 1282"/>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283" name="oscar.png"/>
          <p:cNvPicPr>
            <a:picLocks noChangeAspect="1"/>
          </p:cNvPicPr>
          <p:nvPr/>
        </p:nvPicPr>
        <p:blipFill>
          <a:blip r:embed="rId4">
            <a:extLst/>
          </a:blip>
          <a:stretch>
            <a:fillRect/>
          </a:stretch>
        </p:blipFill>
        <p:spPr>
          <a:xfrm>
            <a:off x="-1749004" y="581381"/>
            <a:ext cx="6731001" cy="3810001"/>
          </a:xfrm>
          <a:prstGeom prst="rect">
            <a:avLst/>
          </a:prstGeom>
          <a:ln w="12700">
            <a:miter lim="400000"/>
          </a:ln>
        </p:spPr>
      </p:pic>
      <p:sp>
        <p:nvSpPr>
          <p:cNvPr id="1284" name="Shape 1284"/>
          <p:cNvSpPr/>
          <p:nvPr/>
        </p:nvSpPr>
        <p:spPr>
          <a:xfrm>
            <a:off x="3530735" y="2992909"/>
            <a:ext cx="7259291"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And the Oscar goes to…</a:t>
            </a:r>
          </a:p>
        </p:txBody>
      </p:sp>
      <p:sp>
        <p:nvSpPr>
          <p:cNvPr id="1285" name="Shape 1285"/>
          <p:cNvSpPr/>
          <p:nvPr/>
        </p:nvSpPr>
        <p:spPr>
          <a:xfrm>
            <a:off x="6063606" y="4287391"/>
            <a:ext cx="12256789" cy="2273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7000">
                <a:solidFill>
                  <a:srgbClr val="FFD700"/>
                </a:solidFill>
                <a:latin typeface="TravelOregon"/>
                <a:ea typeface="TravelOregon"/>
                <a:cs typeface="TravelOregon"/>
                <a:sym typeface="TravelOregon"/>
              </a:defRPr>
            </a:lvl1pPr>
          </a:lstStyle>
          <a:p>
            <a:r>
              <a:t>SLACK</a:t>
            </a:r>
          </a:p>
        </p:txBody>
      </p:sp>
      <p:pic>
        <p:nvPicPr>
          <p:cNvPr id="1286" name="giphy (17).gif"/>
          <p:cNvPicPr>
            <a:picLocks/>
          </p:cNvPicPr>
          <p:nvPr/>
        </p:nvPicPr>
        <p:blipFill>
          <a:blip r:embed="rId5">
            <a:extLst/>
          </a:blip>
          <a:stretch>
            <a:fillRect/>
          </a:stretch>
        </p:blipFill>
        <p:spPr>
          <a:xfrm>
            <a:off x="7902085" y="7374517"/>
            <a:ext cx="8579830" cy="4361414"/>
          </a:xfrm>
          <a:prstGeom prst="rect">
            <a:avLst/>
          </a:prstGeom>
          <a:ln w="12700">
            <a:miter lim="400000"/>
          </a:ln>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 name="Shape 1290"/>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1291" name="Shape 129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292" name="Shape 129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93" name="Shape 129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94" name="Shape 129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95" name="Shape 129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296" name="Shape 129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97" name="Shape 129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298" name="Shape 129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299" name="Shape 129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00" name="Shape 130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01" name="Shape 130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302" name="Shape 130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303" name="Shape 130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04" name="Shape 130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05" name="Shape 130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06" name="Shape 130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07" name="Shape 130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308" name="Shape 130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09" name="Shape 130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310" name="Shape 1310"/>
          <p:cNvSpPr/>
          <p:nvPr/>
        </p:nvSpPr>
        <p:spPr>
          <a:xfrm>
            <a:off x="11697017" y="6553199"/>
            <a:ext cx="1243966" cy="863601"/>
          </a:xfrm>
          <a:prstGeom prst="rect">
            <a:avLst/>
          </a:prstGeom>
          <a:ln w="12700">
            <a:miter lim="400000"/>
          </a:ln>
        </p:spPr>
        <p:txBody>
          <a:bodyPr wrap="none" lIns="50800" tIns="50800" rIns="50800" bIns="50800" anchor="ctr">
            <a:spAutoFit/>
          </a:bodyPr>
          <a:lstStyle/>
          <a:p>
            <a:endParaRPr/>
          </a:p>
        </p:txBody>
      </p:sp>
      <p:sp>
        <p:nvSpPr>
          <p:cNvPr id="1311" name="Shape 1311"/>
          <p:cNvSpPr/>
          <p:nvPr/>
        </p:nvSpPr>
        <p:spPr>
          <a:xfrm>
            <a:off x="26314" y="5852452"/>
            <a:ext cx="24331372" cy="2641600"/>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defRPr sz="20000">
                <a:solidFill>
                  <a:srgbClr val="FFD700"/>
                </a:solidFill>
                <a:latin typeface="TravelOregon"/>
                <a:ea typeface="TravelOregon"/>
                <a:cs typeface="TravelOregon"/>
                <a:sym typeface="TravelOregon"/>
              </a:defRPr>
            </a:lvl1pPr>
          </a:lstStyle>
          <a:p>
            <a:r>
              <a:t>CREATION</a:t>
            </a:r>
          </a:p>
        </p:txBody>
      </p:sp>
      <p:sp>
        <p:nvSpPr>
          <p:cNvPr id="1312" name="Shape 1312"/>
          <p:cNvSpPr/>
          <p:nvPr/>
        </p:nvSpPr>
        <p:spPr>
          <a:xfrm>
            <a:off x="4702549" y="4679331"/>
            <a:ext cx="5026249"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The nominees for</a:t>
            </a:r>
          </a:p>
        </p:txBody>
      </p:sp>
      <p:sp>
        <p:nvSpPr>
          <p:cNvPr id="1313" name="Shape 1313"/>
          <p:cNvSpPr/>
          <p:nvPr/>
        </p:nvSpPr>
        <p:spPr>
          <a:xfrm>
            <a:off x="17368070" y="7902711"/>
            <a:ext cx="1679166"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are…</a:t>
            </a:r>
          </a:p>
        </p:txBody>
      </p:sp>
      <p:sp>
        <p:nvSpPr>
          <p:cNvPr id="1314" name="Shape 1314"/>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315" name="Shape 1315"/>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Tree>
  </p:cSld>
  <p:clrMapOvr>
    <a:masterClrMapping/>
  </p:clrMapOvr>
  <p:transition spd="slow"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11"/>
                                        </p:tgtEl>
                                        <p:attrNameLst>
                                          <p:attrName>style.visibility</p:attrName>
                                        </p:attrNameLst>
                                      </p:cBhvr>
                                      <p:to>
                                        <p:strVal val="visible"/>
                                      </p:to>
                                    </p:set>
                                    <p:animEffect transition="in" filter="fade">
                                      <p:cBhvr>
                                        <p:cTn id="7" dur="300"/>
                                        <p:tgtEl>
                                          <p:spTgt spid="1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 name="Shape 1319"/>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latin typeface="Futura"/>
                <a:ea typeface="Futura"/>
                <a:cs typeface="Futura"/>
                <a:sym typeface="Futura"/>
              </a:defRPr>
            </a:pPr>
            <a:endParaRPr/>
          </a:p>
        </p:txBody>
      </p:sp>
      <p:sp>
        <p:nvSpPr>
          <p:cNvPr id="1320" name="Shape 1320"/>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321" name="Shape 1321"/>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22" name="Shape 1322"/>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23" name="Shape 1323"/>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24" name="Shape 1324"/>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25" name="Shape 1325"/>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26" name="Shape 1326"/>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327" name="Shape 1327"/>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28" name="Shape 1328"/>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29" name="Shape 1329"/>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30" name="Shape 1330"/>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331" name="Shape 1331"/>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332" name="Shape 1332"/>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33" name="Shape 1333"/>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34" name="Shape 1334"/>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35" name="Shape 1335"/>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36" name="Shape 1336"/>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337" name="Shape 1337"/>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38" name="Shape 1338"/>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339" name="Shape 1339"/>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340" name="Shape 1340"/>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341" name="Screen Shot 2017-03-09 at 11.02.17 AM.png"/>
          <p:cNvPicPr>
            <a:picLocks noChangeAspect="1"/>
          </p:cNvPicPr>
          <p:nvPr/>
        </p:nvPicPr>
        <p:blipFill>
          <a:blip r:embed="rId4">
            <a:extLst/>
          </a:blip>
          <a:srcRect l="13802"/>
          <a:stretch>
            <a:fillRect/>
          </a:stretch>
        </p:blipFill>
        <p:spPr>
          <a:xfrm>
            <a:off x="8996215" y="4665281"/>
            <a:ext cx="509749" cy="1078810"/>
          </a:xfrm>
          <a:prstGeom prst="rect">
            <a:avLst/>
          </a:prstGeom>
          <a:ln w="12700">
            <a:miter lim="400000"/>
          </a:ln>
        </p:spPr>
      </p:pic>
      <p:pic>
        <p:nvPicPr>
          <p:cNvPr id="1342" name="Screen Shot 2017-03-09 at 11.02.17 AM.png"/>
          <p:cNvPicPr>
            <a:picLocks noChangeAspect="1"/>
          </p:cNvPicPr>
          <p:nvPr/>
        </p:nvPicPr>
        <p:blipFill>
          <a:blip r:embed="rId4">
            <a:extLst/>
          </a:blip>
          <a:srcRect l="13802"/>
          <a:stretch>
            <a:fillRect/>
          </a:stretch>
        </p:blipFill>
        <p:spPr>
          <a:xfrm>
            <a:off x="8996215" y="7972035"/>
            <a:ext cx="509749" cy="1078810"/>
          </a:xfrm>
          <a:prstGeom prst="rect">
            <a:avLst/>
          </a:prstGeom>
          <a:ln w="12700">
            <a:miter lim="400000"/>
          </a:ln>
        </p:spPr>
      </p:pic>
      <p:pic>
        <p:nvPicPr>
          <p:cNvPr id="1343" name="Screen Shot 2017-03-09 at 11.02.17 AM.png"/>
          <p:cNvPicPr>
            <a:picLocks noChangeAspect="1"/>
          </p:cNvPicPr>
          <p:nvPr/>
        </p:nvPicPr>
        <p:blipFill>
          <a:blip r:embed="rId4">
            <a:extLst/>
          </a:blip>
          <a:srcRect l="13802"/>
          <a:stretch>
            <a:fillRect/>
          </a:stretch>
        </p:blipFill>
        <p:spPr>
          <a:xfrm>
            <a:off x="8996215" y="6318658"/>
            <a:ext cx="509749" cy="1078810"/>
          </a:xfrm>
          <a:prstGeom prst="rect">
            <a:avLst/>
          </a:prstGeom>
          <a:ln w="12700">
            <a:miter lim="400000"/>
          </a:ln>
        </p:spPr>
      </p:pic>
      <p:sp>
        <p:nvSpPr>
          <p:cNvPr id="1344" name="Shape 1344"/>
          <p:cNvSpPr/>
          <p:nvPr/>
        </p:nvSpPr>
        <p:spPr>
          <a:xfrm>
            <a:off x="9765396" y="4744180"/>
            <a:ext cx="4853207" cy="920887"/>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CANVA</a:t>
            </a:r>
          </a:p>
        </p:txBody>
      </p:sp>
      <p:sp>
        <p:nvSpPr>
          <p:cNvPr id="1345" name="Shape 1345"/>
          <p:cNvSpPr/>
          <p:nvPr/>
        </p:nvSpPr>
        <p:spPr>
          <a:xfrm>
            <a:off x="9765396" y="6397556"/>
            <a:ext cx="4853207" cy="920888"/>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UNSPLASH</a:t>
            </a:r>
          </a:p>
        </p:txBody>
      </p:sp>
      <p:sp>
        <p:nvSpPr>
          <p:cNvPr id="1346" name="Shape 1346"/>
          <p:cNvSpPr/>
          <p:nvPr/>
        </p:nvSpPr>
        <p:spPr>
          <a:xfrm>
            <a:off x="9765396" y="8050933"/>
            <a:ext cx="4853207" cy="920887"/>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SKITCH</a:t>
            </a:r>
          </a:p>
        </p:txBody>
      </p:sp>
      <p:pic>
        <p:nvPicPr>
          <p:cNvPr id="1347" name="oscar.png"/>
          <p:cNvPicPr>
            <a:picLocks noChangeAspect="1"/>
          </p:cNvPicPr>
          <p:nvPr/>
        </p:nvPicPr>
        <p:blipFill>
          <a:blip r:embed="rId5">
            <a:extLst/>
          </a:blip>
          <a:stretch>
            <a:fillRect/>
          </a:stretch>
        </p:blipFill>
        <p:spPr>
          <a:xfrm>
            <a:off x="-1749004" y="581381"/>
            <a:ext cx="6731001" cy="38100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344"/>
                                        </p:tgtEl>
                                        <p:attrNameLst>
                                          <p:attrName>style.visibility</p:attrName>
                                        </p:attrNameLst>
                                      </p:cBhvr>
                                      <p:to>
                                        <p:strVal val="visible"/>
                                      </p:to>
                                    </p:set>
                                    <p:animEffect transition="in" filter="wipe(left)">
                                      <p:cBhvr>
                                        <p:cTn id="7" dur="500"/>
                                        <p:tgtEl>
                                          <p:spTgt spid="1344"/>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1345"/>
                                        </p:tgtEl>
                                        <p:attrNameLst>
                                          <p:attrName>style.visibility</p:attrName>
                                        </p:attrNameLst>
                                      </p:cBhvr>
                                      <p:to>
                                        <p:strVal val="visible"/>
                                      </p:to>
                                    </p:set>
                                    <p:animEffect transition="in" filter="wipe(left)">
                                      <p:cBhvr>
                                        <p:cTn id="11" dur="500"/>
                                        <p:tgtEl>
                                          <p:spTgt spid="1345"/>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1346"/>
                                        </p:tgtEl>
                                        <p:attrNameLst>
                                          <p:attrName>style.visibility</p:attrName>
                                        </p:attrNameLst>
                                      </p:cBhvr>
                                      <p:to>
                                        <p:strVal val="visible"/>
                                      </p:to>
                                    </p:set>
                                    <p:animEffect transition="in" filter="wipe(left)">
                                      <p:cBhvr>
                                        <p:cTn id="15" dur="500"/>
                                        <p:tgtEl>
                                          <p:spTgt spid="1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4" grpId="1" animBg="1" advAuto="0"/>
      <p:bldP spid="1345" grpId="2" animBg="1" advAuto="0"/>
      <p:bldP spid="1346" grpId="3"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Shape 1351"/>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352" name="Shape 1352"/>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CANVA</a:t>
            </a:r>
          </a:p>
        </p:txBody>
      </p:sp>
      <p:sp>
        <p:nvSpPr>
          <p:cNvPr id="1353" name="Shape 1353"/>
          <p:cNvSpPr/>
          <p:nvPr/>
        </p:nvSpPr>
        <p:spPr>
          <a:xfrm>
            <a:off x="15982877" y="4020890"/>
            <a:ext cx="7695301" cy="6180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Makes design simple for everyone.</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Clean, intuitive layout with a library of over 1 millions images, fonts, icons, charts, graphs, and illustrations.</a:t>
            </a:r>
          </a:p>
        </p:txBody>
      </p:sp>
      <p:sp>
        <p:nvSpPr>
          <p:cNvPr id="1354" name="Shape 1354"/>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355" name="Shape 1355"/>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56" name="Shape 1356"/>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57" name="Shape 1357"/>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58" name="Shape 1358"/>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59" name="Shape 1359"/>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60" name="Shape 1360"/>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361" name="Shape 1361"/>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62" name="Shape 1362"/>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63" name="Shape 1363"/>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64" name="Shape 1364"/>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365" name="Shape 1365"/>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366" name="Shape 1366"/>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67" name="Shape 1367"/>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68" name="Shape 1368"/>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69" name="Shape 1369"/>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70" name="Shape 1370"/>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371" name="Shape 1371"/>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72" name="Shape 1372"/>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373" name="Shape 1373"/>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374" name="Shape 1374"/>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375"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376" name="CanvaiPad2.jpg"/>
          <p:cNvPicPr>
            <a:picLocks noChangeAspect="1"/>
          </p:cNvPicPr>
          <p:nvPr/>
        </p:nvPicPr>
        <p:blipFill>
          <a:blip r:embed="rId4">
            <a:extLst/>
          </a:blip>
          <a:stretch>
            <a:fillRect/>
          </a:stretch>
        </p:blipFill>
        <p:spPr>
          <a:xfrm>
            <a:off x="3277863" y="3333698"/>
            <a:ext cx="12087941" cy="7554964"/>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28" name="Shape 228"/>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229" name="Shape 229"/>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30" name="Shape 230"/>
          <p:cNvSpPr/>
          <p:nvPr/>
        </p:nvSpPr>
        <p:spPr>
          <a:xfrm>
            <a:off x="3086486" y="4375913"/>
            <a:ext cx="18099823" cy="920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Futura"/>
                <a:ea typeface="Futura"/>
                <a:cs typeface="Futura"/>
                <a:sym typeface="Futura"/>
              </a:defRPr>
            </a:lvl1pPr>
          </a:lstStyle>
          <a:p>
            <a:r>
              <a:t>Wishing you were born with an ounce of creativity?</a:t>
            </a:r>
          </a:p>
        </p:txBody>
      </p:sp>
      <p:sp>
        <p:nvSpPr>
          <p:cNvPr id="231" name="Shape 23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232" name="Shape 23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33" name="Shape 23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34" name="Shape 23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35" name="Shape 23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36" name="Shape 23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37" name="Shape 23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238" name="Shape 23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39" name="Shape 23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40" name="Shape 24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41" name="Shape 24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242" name="Shape 24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243" name="Shape 24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44" name="Shape 24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45" name="Shape 24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46" name="Shape 24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47" name="Shape 24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248" name="Shape 24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49" name="Shape 24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50" name="Shape 25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251" name="Shape 25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52" name="Shape 252"/>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253" name="Shape 253"/>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54" name="Shape 254"/>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255" name="Shape 255"/>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56" name="Shape 256"/>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57" name="Shape 257"/>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258" name="Shape 258"/>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59" name="Shape 259"/>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60" name="Shape 260"/>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261" name="Shape 261"/>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262" name="Shape 262"/>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63" name="Shape 263"/>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64" name="Shape 264"/>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265" name="Shape 265"/>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66" name="Shape 266"/>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267" name="Shape 267"/>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268" name="Shape 268"/>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269" name="Shape 269"/>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70" name="Shape 270"/>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271" name="Shape 271"/>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72" name="Shape 272"/>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273" name="giphy (29).gif"/>
          <p:cNvPicPr>
            <a:picLocks/>
          </p:cNvPicPr>
          <p:nvPr/>
        </p:nvPicPr>
        <p:blipFill>
          <a:blip r:embed="rId4">
            <a:extLst/>
          </a:blip>
          <a:stretch>
            <a:fillRect/>
          </a:stretch>
        </p:blipFill>
        <p:spPr>
          <a:xfrm>
            <a:off x="7414818" y="6901653"/>
            <a:ext cx="9443159" cy="5193738"/>
          </a:xfrm>
          <a:prstGeom prst="rect">
            <a:avLst/>
          </a:prstGeom>
          <a:ln w="12700">
            <a:miter lim="400000"/>
          </a:ln>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 name="Shape 1380"/>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381" name="Shape 1381"/>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CANVA</a:t>
            </a:r>
          </a:p>
        </p:txBody>
      </p:sp>
      <p:sp>
        <p:nvSpPr>
          <p:cNvPr id="1382" name="Shape 1382"/>
          <p:cNvSpPr/>
          <p:nvPr/>
        </p:nvSpPr>
        <p:spPr>
          <a:xfrm>
            <a:off x="16310388" y="1934684"/>
            <a:ext cx="7695301" cy="9990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Tons of preset templates and filters, also customizable.</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Easily share via email or download it in a variety of file versions.</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Share on social immediately.</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Simple, great photo editing.</a:t>
            </a:r>
          </a:p>
        </p:txBody>
      </p:sp>
      <p:sp>
        <p:nvSpPr>
          <p:cNvPr id="1383" name="Shape 1383"/>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384" name="Shape 1384"/>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85" name="Shape 1385"/>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86" name="Shape 1386"/>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87" name="Shape 1387"/>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88" name="Shape 1388"/>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89" name="Shape 1389"/>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390" name="Shape 1390"/>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91" name="Shape 1391"/>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92" name="Shape 1392"/>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93" name="Shape 1393"/>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394" name="Shape 1394"/>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395" name="Shape 1395"/>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96" name="Shape 1396"/>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97" name="Shape 1397"/>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398" name="Shape 1398"/>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399" name="Shape 1399"/>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400" name="Shape 1400"/>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01" name="Shape 1401"/>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402" name="Shape 1402"/>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403" name="Shape 1403"/>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404"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405" name="canva-layout-screenshot.png"/>
          <p:cNvPicPr>
            <a:picLocks noChangeAspect="1"/>
          </p:cNvPicPr>
          <p:nvPr/>
        </p:nvPicPr>
        <p:blipFill>
          <a:blip r:embed="rId4">
            <a:extLst/>
          </a:blip>
          <a:stretch>
            <a:fillRect/>
          </a:stretch>
        </p:blipFill>
        <p:spPr>
          <a:xfrm>
            <a:off x="3282567" y="3350390"/>
            <a:ext cx="12637399" cy="7159168"/>
          </a:xfrm>
          <a:prstGeom prst="rect">
            <a:avLst/>
          </a:prstGeom>
          <a:ln w="12700">
            <a:miter lim="400000"/>
          </a:ln>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 name="Shape 1409"/>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410" name="Shape 1410"/>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UNSPLASH</a:t>
            </a:r>
          </a:p>
        </p:txBody>
      </p:sp>
      <p:sp>
        <p:nvSpPr>
          <p:cNvPr id="1411" name="Shape 1411"/>
          <p:cNvSpPr/>
          <p:nvPr/>
        </p:nvSpPr>
        <p:spPr>
          <a:xfrm>
            <a:off x="16487806" y="3767711"/>
            <a:ext cx="7695301" cy="61805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Free high-resolution stock photos.</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All photos publish are CC0 licensed.</a:t>
            </a:r>
          </a:p>
          <a:p>
            <a:pPr algn="l">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No permissions needed.</a:t>
            </a:r>
          </a:p>
        </p:txBody>
      </p:sp>
      <p:sp>
        <p:nvSpPr>
          <p:cNvPr id="1412" name="Shape 1412"/>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413" name="Shape 1413"/>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14" name="Shape 1414"/>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15" name="Shape 1415"/>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16" name="Shape 1416"/>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17" name="Shape 1417"/>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18" name="Shape 1418"/>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419" name="Shape 1419"/>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20" name="Shape 1420"/>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21" name="Shape 1421"/>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22" name="Shape 1422"/>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423" name="Shape 1423"/>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424" name="Shape 1424"/>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25" name="Shape 1425"/>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26" name="Shape 1426"/>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27" name="Shape 1427"/>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28" name="Shape 1428"/>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429" name="Shape 1429"/>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30" name="Shape 1430"/>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431" name="Shape 1431"/>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432" name="Shape 1432"/>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433"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434" name="Screen Shot 2017-03-13 at 5.29.23 PM.png"/>
          <p:cNvPicPr>
            <a:picLocks noChangeAspect="1"/>
          </p:cNvPicPr>
          <p:nvPr/>
        </p:nvPicPr>
        <p:blipFill>
          <a:blip r:embed="rId4">
            <a:extLst/>
          </a:blip>
          <a:stretch>
            <a:fillRect/>
          </a:stretch>
        </p:blipFill>
        <p:spPr>
          <a:xfrm>
            <a:off x="3277863" y="3292556"/>
            <a:ext cx="12931012" cy="6734280"/>
          </a:xfrm>
          <a:prstGeom prst="rect">
            <a:avLst/>
          </a:prstGeom>
          <a:ln w="12700">
            <a:miter lim="400000"/>
          </a:ln>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 name="Shape 1438"/>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439" name="Shape 1439"/>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UNSPLASH</a:t>
            </a:r>
          </a:p>
        </p:txBody>
      </p:sp>
      <p:sp>
        <p:nvSpPr>
          <p:cNvPr id="1440" name="Shape 1440"/>
          <p:cNvSpPr/>
          <p:nvPr/>
        </p:nvSpPr>
        <p:spPr>
          <a:xfrm>
            <a:off x="15871756" y="4047070"/>
            <a:ext cx="7695301" cy="7704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Additional images not posted to the main screen can be found within individual profiles.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High quality, unique images - like your dream Instagram account.</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Instant downloads.</a:t>
            </a:r>
          </a:p>
        </p:txBody>
      </p:sp>
      <p:sp>
        <p:nvSpPr>
          <p:cNvPr id="1441" name="Shape 144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442" name="Shape 144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43" name="Shape 144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44" name="Shape 144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45" name="Shape 144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46" name="Shape 144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47" name="Shape 144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448" name="Shape 144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49" name="Shape 144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50" name="Shape 145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51" name="Shape 145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452" name="Shape 145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453" name="Shape 145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54" name="Shape 145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55" name="Shape 145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56" name="Shape 145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57" name="Shape 145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458" name="Shape 145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59" name="Shape 145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460" name="Shape 146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461" name="Shape 146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462"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463" name="Screen Shot 2017-03-14 at 11.10.50 AM.png"/>
          <p:cNvPicPr>
            <a:picLocks noChangeAspect="1"/>
          </p:cNvPicPr>
          <p:nvPr/>
        </p:nvPicPr>
        <p:blipFill>
          <a:blip r:embed="rId4">
            <a:extLst/>
          </a:blip>
          <a:srcRect b="1679"/>
          <a:stretch>
            <a:fillRect/>
          </a:stretch>
        </p:blipFill>
        <p:spPr>
          <a:xfrm>
            <a:off x="3244812" y="3385898"/>
            <a:ext cx="12389242" cy="9026998"/>
          </a:xfrm>
          <a:prstGeom prst="rect">
            <a:avLst/>
          </a:prstGeom>
          <a:ln w="12700">
            <a:miter lim="400000"/>
          </a:ln>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Shape 1467"/>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468" name="Shape 1468"/>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SKITCH</a:t>
            </a:r>
          </a:p>
        </p:txBody>
      </p:sp>
      <p:sp>
        <p:nvSpPr>
          <p:cNvPr id="1469" name="Shape 1469"/>
          <p:cNvSpPr/>
          <p:nvPr/>
        </p:nvSpPr>
        <p:spPr>
          <a:xfrm>
            <a:off x="15804170" y="6001057"/>
            <a:ext cx="7695301" cy="3894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Snap. Mark up. Send</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Screenshot from the web or upload from your computer.</a:t>
            </a:r>
          </a:p>
        </p:txBody>
      </p:sp>
      <p:sp>
        <p:nvSpPr>
          <p:cNvPr id="1470" name="Shape 1470"/>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471" name="Shape 1471"/>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72" name="Shape 1472"/>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73" name="Shape 1473"/>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74" name="Shape 1474"/>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75" name="Shape 1475"/>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76" name="Shape 1476"/>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477" name="Shape 1477"/>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78" name="Shape 1478"/>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79" name="Shape 1479"/>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80" name="Shape 1480"/>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481" name="Shape 1481"/>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482" name="Shape 1482"/>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83" name="Shape 1483"/>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84" name="Shape 1484"/>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485" name="Shape 1485"/>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86" name="Shape 1486"/>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487" name="Shape 1487"/>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488" name="Shape 1488"/>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489" name="Shape 1489"/>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490" name="Shape 1490"/>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491"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492" name="skitch-mac3.png"/>
          <p:cNvPicPr>
            <a:picLocks noChangeAspect="1"/>
          </p:cNvPicPr>
          <p:nvPr/>
        </p:nvPicPr>
        <p:blipFill>
          <a:blip r:embed="rId4">
            <a:extLst/>
          </a:blip>
          <a:stretch>
            <a:fillRect/>
          </a:stretch>
        </p:blipFill>
        <p:spPr>
          <a:xfrm>
            <a:off x="3303004" y="3328837"/>
            <a:ext cx="11849644" cy="9239019"/>
          </a:xfrm>
          <a:prstGeom prst="rect">
            <a:avLst/>
          </a:prstGeom>
          <a:ln w="12700">
            <a:miter lim="400000"/>
          </a:ln>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 name="Shape 1496"/>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497" name="Shape 1497"/>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SKITCH</a:t>
            </a:r>
          </a:p>
        </p:txBody>
      </p:sp>
      <p:sp>
        <p:nvSpPr>
          <p:cNvPr id="1498" name="Shape 1498"/>
          <p:cNvSpPr/>
          <p:nvPr/>
        </p:nvSpPr>
        <p:spPr>
          <a:xfrm>
            <a:off x="16349916" y="2806153"/>
            <a:ext cx="7695301" cy="9228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Doodle on or annotate images.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Erase parts of image.</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Image resizing and rotation and cropping.</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Edit PDFs, webpages, online maps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Much more!</a:t>
            </a:r>
          </a:p>
        </p:txBody>
      </p:sp>
      <p:sp>
        <p:nvSpPr>
          <p:cNvPr id="1499" name="Shape 1499"/>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500" name="Shape 1500"/>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01" name="Shape 1501"/>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02" name="Shape 1502"/>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03" name="Shape 1503"/>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04" name="Shape 1504"/>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05" name="Shape 1505"/>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506" name="Shape 1506"/>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07" name="Shape 1507"/>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08" name="Shape 1508"/>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09" name="Shape 1509"/>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510" name="Shape 1510"/>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511" name="Shape 1511"/>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12" name="Shape 1512"/>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13" name="Shape 1513"/>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14" name="Shape 1514"/>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15" name="Shape 1515"/>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516" name="Shape 1516"/>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17" name="Shape 1517"/>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518" name="Shape 1518"/>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519" name="Shape 1519"/>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520"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521" name="skitch1-100354615-large.png"/>
          <p:cNvPicPr>
            <a:picLocks noChangeAspect="1"/>
          </p:cNvPicPr>
          <p:nvPr/>
        </p:nvPicPr>
        <p:blipFill>
          <a:blip r:embed="rId4">
            <a:extLst/>
          </a:blip>
          <a:stretch>
            <a:fillRect/>
          </a:stretch>
        </p:blipFill>
        <p:spPr>
          <a:xfrm>
            <a:off x="3277863" y="3468491"/>
            <a:ext cx="12663711" cy="7903903"/>
          </a:xfrm>
          <a:prstGeom prst="rect">
            <a:avLst/>
          </a:prstGeom>
          <a:ln w="12700">
            <a:miter lim="400000"/>
          </a:ln>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 name="Shape 1525"/>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1526" name="Shape 1526"/>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1527" name="Shape 1527"/>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528" name="Shape 1528"/>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29" name="Shape 1529"/>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30" name="Shape 1530"/>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31" name="Shape 1531"/>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32" name="Shape 1532"/>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33" name="Shape 1533"/>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534" name="Shape 1534"/>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35" name="Shape 1535"/>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36" name="Shape 1536"/>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37" name="Shape 1537"/>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538" name="Shape 1538"/>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539" name="Shape 1539"/>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40" name="Shape 1540"/>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41" name="Shape 1541"/>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42" name="Shape 1542"/>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43" name="Shape 1543"/>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544" name="Shape 1544"/>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45" name="Shape 1545"/>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546" name="Shape 1546"/>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547" name="Shape 1547"/>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548" name="oscar.png"/>
          <p:cNvPicPr>
            <a:picLocks noChangeAspect="1"/>
          </p:cNvPicPr>
          <p:nvPr/>
        </p:nvPicPr>
        <p:blipFill>
          <a:blip r:embed="rId4">
            <a:extLst/>
          </a:blip>
          <a:stretch>
            <a:fillRect/>
          </a:stretch>
        </p:blipFill>
        <p:spPr>
          <a:xfrm>
            <a:off x="-1749004" y="581381"/>
            <a:ext cx="6731001" cy="3810001"/>
          </a:xfrm>
          <a:prstGeom prst="rect">
            <a:avLst/>
          </a:prstGeom>
          <a:ln w="12700">
            <a:miter lim="400000"/>
          </a:ln>
        </p:spPr>
      </p:pic>
      <p:sp>
        <p:nvSpPr>
          <p:cNvPr id="1549" name="Shape 1549"/>
          <p:cNvSpPr/>
          <p:nvPr/>
        </p:nvSpPr>
        <p:spPr>
          <a:xfrm>
            <a:off x="3530735" y="2992909"/>
            <a:ext cx="7259291"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And the Oscar goes to…</a:t>
            </a:r>
          </a:p>
        </p:txBody>
      </p:sp>
      <p:sp>
        <p:nvSpPr>
          <p:cNvPr id="1550" name="Shape 1550"/>
          <p:cNvSpPr/>
          <p:nvPr/>
        </p:nvSpPr>
        <p:spPr>
          <a:xfrm>
            <a:off x="6063606" y="4287391"/>
            <a:ext cx="12256789" cy="2273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7000">
                <a:solidFill>
                  <a:srgbClr val="FFD700"/>
                </a:solidFill>
                <a:latin typeface="TravelOregon"/>
                <a:ea typeface="TravelOregon"/>
                <a:cs typeface="TravelOregon"/>
                <a:sym typeface="TravelOregon"/>
              </a:defRPr>
            </a:lvl1pPr>
          </a:lstStyle>
          <a:p>
            <a:r>
              <a:t>CANVA</a:t>
            </a:r>
          </a:p>
        </p:txBody>
      </p:sp>
      <p:pic>
        <p:nvPicPr>
          <p:cNvPr id="1551" name="giphy (18).gif"/>
          <p:cNvPicPr>
            <a:picLocks/>
          </p:cNvPicPr>
          <p:nvPr/>
        </p:nvPicPr>
        <p:blipFill>
          <a:blip r:embed="rId5">
            <a:extLst/>
          </a:blip>
          <a:stretch>
            <a:fillRect/>
          </a:stretch>
        </p:blipFill>
        <p:spPr>
          <a:xfrm>
            <a:off x="7294862" y="7290092"/>
            <a:ext cx="9794276" cy="4937947"/>
          </a:xfrm>
          <a:prstGeom prst="rect">
            <a:avLst/>
          </a:prstGeom>
          <a:ln w="12700">
            <a:miter lim="400000"/>
          </a:ln>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5" name="Shape 1555"/>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1556" name="Shape 1556"/>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557" name="Shape 1557"/>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58" name="Shape 1558"/>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59" name="Shape 1559"/>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60" name="Shape 1560"/>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61" name="Shape 1561"/>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62" name="Shape 1562"/>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563" name="Shape 1563"/>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64" name="Shape 1564"/>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65" name="Shape 1565"/>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66" name="Shape 1566"/>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567" name="Shape 1567"/>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568" name="Shape 1568"/>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69" name="Shape 1569"/>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70" name="Shape 1570"/>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71" name="Shape 1571"/>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72" name="Shape 1572"/>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573" name="Shape 1573"/>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74" name="Shape 1574"/>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575" name="Shape 1575"/>
          <p:cNvSpPr/>
          <p:nvPr/>
        </p:nvSpPr>
        <p:spPr>
          <a:xfrm>
            <a:off x="11697017" y="6553199"/>
            <a:ext cx="1243966" cy="863601"/>
          </a:xfrm>
          <a:prstGeom prst="rect">
            <a:avLst/>
          </a:prstGeom>
          <a:ln w="12700">
            <a:miter lim="400000"/>
          </a:ln>
        </p:spPr>
        <p:txBody>
          <a:bodyPr wrap="none" lIns="50800" tIns="50800" rIns="50800" bIns="50800" anchor="ctr">
            <a:spAutoFit/>
          </a:bodyPr>
          <a:lstStyle/>
          <a:p>
            <a:endParaRPr/>
          </a:p>
        </p:txBody>
      </p:sp>
      <p:sp>
        <p:nvSpPr>
          <p:cNvPr id="1576" name="Shape 1576"/>
          <p:cNvSpPr/>
          <p:nvPr/>
        </p:nvSpPr>
        <p:spPr>
          <a:xfrm>
            <a:off x="26314" y="5982174"/>
            <a:ext cx="24331372" cy="2641600"/>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defRPr sz="20000">
                <a:solidFill>
                  <a:srgbClr val="FFD700"/>
                </a:solidFill>
                <a:latin typeface="TravelOregon"/>
                <a:ea typeface="TravelOregon"/>
                <a:cs typeface="TravelOregon"/>
                <a:sym typeface="TravelOregon"/>
              </a:defRPr>
            </a:lvl1pPr>
          </a:lstStyle>
          <a:p>
            <a:r>
              <a:t>ANALYTICS</a:t>
            </a:r>
          </a:p>
        </p:txBody>
      </p:sp>
      <p:sp>
        <p:nvSpPr>
          <p:cNvPr id="1577" name="Shape 1577"/>
          <p:cNvSpPr/>
          <p:nvPr/>
        </p:nvSpPr>
        <p:spPr>
          <a:xfrm>
            <a:off x="4564317" y="4734623"/>
            <a:ext cx="5026249"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The nominees for</a:t>
            </a:r>
          </a:p>
        </p:txBody>
      </p:sp>
      <p:sp>
        <p:nvSpPr>
          <p:cNvPr id="1578" name="Shape 1578"/>
          <p:cNvSpPr/>
          <p:nvPr/>
        </p:nvSpPr>
        <p:spPr>
          <a:xfrm>
            <a:off x="17451009" y="8040943"/>
            <a:ext cx="1679166"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are…</a:t>
            </a:r>
          </a:p>
        </p:txBody>
      </p:sp>
      <p:sp>
        <p:nvSpPr>
          <p:cNvPr id="1579" name="Shape 1579"/>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580" name="Shape 1580"/>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576"/>
                                        </p:tgtEl>
                                        <p:attrNameLst>
                                          <p:attrName>style.visibility</p:attrName>
                                        </p:attrNameLst>
                                      </p:cBhvr>
                                      <p:to>
                                        <p:strVal val="visible"/>
                                      </p:to>
                                    </p:set>
                                    <p:animEffect transition="in" filter="fade">
                                      <p:cBhvr>
                                        <p:cTn id="7" dur="300"/>
                                        <p:tgtEl>
                                          <p:spTgt spid="1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Shape 1584"/>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latin typeface="Futura"/>
                <a:ea typeface="Futura"/>
                <a:cs typeface="Futura"/>
                <a:sym typeface="Futura"/>
              </a:defRPr>
            </a:pPr>
            <a:endParaRPr/>
          </a:p>
        </p:txBody>
      </p:sp>
      <p:sp>
        <p:nvSpPr>
          <p:cNvPr id="1585" name="Shape 1585"/>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586" name="Shape 1586"/>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87" name="Shape 1587"/>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88" name="Shape 1588"/>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89" name="Shape 1589"/>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90" name="Shape 1590"/>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91" name="Shape 1591"/>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592" name="Shape 1592"/>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93" name="Shape 1593"/>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94" name="Shape 1594"/>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95" name="Shape 1595"/>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596" name="Shape 1596"/>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597" name="Shape 1597"/>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598" name="Shape 1598"/>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599" name="Shape 1599"/>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00" name="Shape 1600"/>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01" name="Shape 1601"/>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602" name="Shape 1602"/>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03" name="Shape 1603"/>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604" name="Shape 1604"/>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605" name="Shape 1605"/>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606" name="Screen Shot 2017-03-09 at 11.02.17 AM.png"/>
          <p:cNvPicPr>
            <a:picLocks noChangeAspect="1"/>
          </p:cNvPicPr>
          <p:nvPr/>
        </p:nvPicPr>
        <p:blipFill>
          <a:blip r:embed="rId4">
            <a:extLst/>
          </a:blip>
          <a:srcRect l="13802"/>
          <a:stretch>
            <a:fillRect/>
          </a:stretch>
        </p:blipFill>
        <p:spPr>
          <a:xfrm>
            <a:off x="8996215" y="4665281"/>
            <a:ext cx="509749" cy="1078810"/>
          </a:xfrm>
          <a:prstGeom prst="rect">
            <a:avLst/>
          </a:prstGeom>
          <a:ln w="12700">
            <a:miter lim="400000"/>
          </a:ln>
        </p:spPr>
      </p:pic>
      <p:pic>
        <p:nvPicPr>
          <p:cNvPr id="1607" name="Screen Shot 2017-03-09 at 11.02.17 AM.png"/>
          <p:cNvPicPr>
            <a:picLocks noChangeAspect="1"/>
          </p:cNvPicPr>
          <p:nvPr/>
        </p:nvPicPr>
        <p:blipFill>
          <a:blip r:embed="rId4">
            <a:extLst/>
          </a:blip>
          <a:srcRect l="13802"/>
          <a:stretch>
            <a:fillRect/>
          </a:stretch>
        </p:blipFill>
        <p:spPr>
          <a:xfrm>
            <a:off x="8996215" y="7972035"/>
            <a:ext cx="509749" cy="1078810"/>
          </a:xfrm>
          <a:prstGeom prst="rect">
            <a:avLst/>
          </a:prstGeom>
          <a:ln w="12700">
            <a:miter lim="400000"/>
          </a:ln>
        </p:spPr>
      </p:pic>
      <p:pic>
        <p:nvPicPr>
          <p:cNvPr id="1608" name="Screen Shot 2017-03-09 at 11.02.17 AM.png"/>
          <p:cNvPicPr>
            <a:picLocks noChangeAspect="1"/>
          </p:cNvPicPr>
          <p:nvPr/>
        </p:nvPicPr>
        <p:blipFill>
          <a:blip r:embed="rId4">
            <a:extLst/>
          </a:blip>
          <a:srcRect l="13802"/>
          <a:stretch>
            <a:fillRect/>
          </a:stretch>
        </p:blipFill>
        <p:spPr>
          <a:xfrm>
            <a:off x="8996215" y="6318658"/>
            <a:ext cx="509749" cy="1078810"/>
          </a:xfrm>
          <a:prstGeom prst="rect">
            <a:avLst/>
          </a:prstGeom>
          <a:ln w="12700">
            <a:miter lim="400000"/>
          </a:ln>
        </p:spPr>
      </p:pic>
      <p:sp>
        <p:nvSpPr>
          <p:cNvPr id="1609" name="Shape 1609"/>
          <p:cNvSpPr/>
          <p:nvPr/>
        </p:nvSpPr>
        <p:spPr>
          <a:xfrm>
            <a:off x="9765396" y="4744180"/>
            <a:ext cx="4853207" cy="920887"/>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BIT.LY</a:t>
            </a:r>
          </a:p>
        </p:txBody>
      </p:sp>
      <p:sp>
        <p:nvSpPr>
          <p:cNvPr id="1610" name="Shape 1610"/>
          <p:cNvSpPr/>
          <p:nvPr/>
        </p:nvSpPr>
        <p:spPr>
          <a:xfrm>
            <a:off x="9765396" y="6397556"/>
            <a:ext cx="6822679" cy="920888"/>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FACEBOOK INSIGHTS</a:t>
            </a:r>
          </a:p>
        </p:txBody>
      </p:sp>
      <p:sp>
        <p:nvSpPr>
          <p:cNvPr id="1611" name="Shape 1611"/>
          <p:cNvSpPr/>
          <p:nvPr/>
        </p:nvSpPr>
        <p:spPr>
          <a:xfrm>
            <a:off x="9765396" y="8050933"/>
            <a:ext cx="7016419" cy="920887"/>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D700"/>
                </a:solidFill>
                <a:latin typeface="Futura"/>
                <a:ea typeface="Futura"/>
                <a:cs typeface="Futura"/>
                <a:sym typeface="Futura"/>
              </a:defRPr>
            </a:lvl1pPr>
          </a:lstStyle>
          <a:p>
            <a:r>
              <a:t>GOOGLE ANALYTICS</a:t>
            </a:r>
          </a:p>
        </p:txBody>
      </p:sp>
      <p:pic>
        <p:nvPicPr>
          <p:cNvPr id="1612" name="oscar.png"/>
          <p:cNvPicPr>
            <a:picLocks noChangeAspect="1"/>
          </p:cNvPicPr>
          <p:nvPr/>
        </p:nvPicPr>
        <p:blipFill>
          <a:blip r:embed="rId5">
            <a:extLst/>
          </a:blip>
          <a:stretch>
            <a:fillRect/>
          </a:stretch>
        </p:blipFill>
        <p:spPr>
          <a:xfrm>
            <a:off x="-1749004" y="581381"/>
            <a:ext cx="6731001" cy="38100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609"/>
                                        </p:tgtEl>
                                        <p:attrNameLst>
                                          <p:attrName>style.visibility</p:attrName>
                                        </p:attrNameLst>
                                      </p:cBhvr>
                                      <p:to>
                                        <p:strVal val="visible"/>
                                      </p:to>
                                    </p:set>
                                    <p:animEffect transition="in" filter="wipe(left)">
                                      <p:cBhvr>
                                        <p:cTn id="7" dur="1000"/>
                                        <p:tgtEl>
                                          <p:spTgt spid="1609"/>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1610"/>
                                        </p:tgtEl>
                                        <p:attrNameLst>
                                          <p:attrName>style.visibility</p:attrName>
                                        </p:attrNameLst>
                                      </p:cBhvr>
                                      <p:to>
                                        <p:strVal val="visible"/>
                                      </p:to>
                                    </p:set>
                                    <p:animEffect transition="in" filter="wipe(left)">
                                      <p:cBhvr>
                                        <p:cTn id="11" dur="1000"/>
                                        <p:tgtEl>
                                          <p:spTgt spid="1610"/>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1611"/>
                                        </p:tgtEl>
                                        <p:attrNameLst>
                                          <p:attrName>style.visibility</p:attrName>
                                        </p:attrNameLst>
                                      </p:cBhvr>
                                      <p:to>
                                        <p:strVal val="visible"/>
                                      </p:to>
                                    </p:set>
                                    <p:animEffect transition="in" filter="wipe(left)">
                                      <p:cBhvr>
                                        <p:cTn id="15" dur="1000"/>
                                        <p:tgtEl>
                                          <p:spTgt spid="1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9" grpId="1" animBg="1" advAuto="0"/>
      <p:bldP spid="1610" grpId="2" animBg="1" advAuto="0"/>
      <p:bldP spid="1611" grpId="3"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 name="Shape 1616"/>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617" name="Shape 1617"/>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BIT.LY</a:t>
            </a:r>
          </a:p>
        </p:txBody>
      </p:sp>
      <p:sp>
        <p:nvSpPr>
          <p:cNvPr id="1618" name="Shape 1618"/>
          <p:cNvSpPr/>
          <p:nvPr/>
        </p:nvSpPr>
        <p:spPr>
          <a:xfrm>
            <a:off x="15727641" y="5620057"/>
            <a:ext cx="7695301" cy="4656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URL shortener and link management service.</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Customize links.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Analytics tools built in.</a:t>
            </a:r>
          </a:p>
        </p:txBody>
      </p:sp>
      <p:sp>
        <p:nvSpPr>
          <p:cNvPr id="1619" name="Shape 1619"/>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620" name="Shape 1620"/>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21" name="Shape 1621"/>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22" name="Shape 1622"/>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23" name="Shape 1623"/>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24" name="Shape 1624"/>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25" name="Shape 1625"/>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626" name="Shape 1626"/>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27" name="Shape 1627"/>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28" name="Shape 1628"/>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29" name="Shape 1629"/>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630" name="Shape 1630"/>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631" name="Shape 1631"/>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32" name="Shape 1632"/>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33" name="Shape 1633"/>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34" name="Shape 1634"/>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35" name="Shape 1635"/>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636" name="Shape 1636"/>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37" name="Shape 1637"/>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638" name="Shape 1638"/>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639" name="Shape 1639"/>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640"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641" name="bit.ly-acortador-de-urls.png"/>
          <p:cNvPicPr>
            <a:picLocks noChangeAspect="1"/>
          </p:cNvPicPr>
          <p:nvPr/>
        </p:nvPicPr>
        <p:blipFill>
          <a:blip r:embed="rId4">
            <a:extLst/>
          </a:blip>
          <a:stretch>
            <a:fillRect/>
          </a:stretch>
        </p:blipFill>
        <p:spPr>
          <a:xfrm>
            <a:off x="3277863" y="3310138"/>
            <a:ext cx="11452366" cy="9276417"/>
          </a:xfrm>
          <a:prstGeom prst="rect">
            <a:avLst/>
          </a:prstGeom>
          <a:ln w="12700">
            <a:miter lim="400000"/>
          </a:ln>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5" name="Shape 1645"/>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646" name="Shape 1646"/>
          <p:cNvSpPr/>
          <p:nvPr/>
        </p:nvSpPr>
        <p:spPr>
          <a:xfrm>
            <a:off x="3277863" y="990848"/>
            <a:ext cx="8964120"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BIT.LY</a:t>
            </a:r>
          </a:p>
        </p:txBody>
      </p:sp>
      <p:sp>
        <p:nvSpPr>
          <p:cNvPr id="1647" name="Shape 1647"/>
          <p:cNvSpPr/>
          <p:nvPr/>
        </p:nvSpPr>
        <p:spPr>
          <a:xfrm>
            <a:off x="17015127" y="4180165"/>
            <a:ext cx="7695301" cy="6180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Shorten, brand, and optimize your links.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Track individual links.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Collect insights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Chrome extension</a:t>
            </a:r>
          </a:p>
        </p:txBody>
      </p:sp>
      <p:sp>
        <p:nvSpPr>
          <p:cNvPr id="1648" name="Shape 1648"/>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649" name="Shape 1649"/>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50" name="Shape 1650"/>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51" name="Shape 1651"/>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52" name="Shape 1652"/>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53" name="Shape 1653"/>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54" name="Shape 1654"/>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655" name="Shape 1655"/>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56" name="Shape 1656"/>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57" name="Shape 1657"/>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58" name="Shape 1658"/>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659" name="Shape 1659"/>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660" name="Shape 1660"/>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61" name="Shape 1661"/>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62" name="Shape 1662"/>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63" name="Shape 1663"/>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64" name="Shape 1664"/>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665" name="Shape 1665"/>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66" name="Shape 1666"/>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667" name="Shape 1667"/>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668" name="Shape 1668"/>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669"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670" name="bit.ly-analysis-page.png"/>
          <p:cNvPicPr>
            <a:picLocks noChangeAspect="1"/>
          </p:cNvPicPr>
          <p:nvPr/>
        </p:nvPicPr>
        <p:blipFill>
          <a:blip r:embed="rId4">
            <a:extLst/>
          </a:blip>
          <a:stretch>
            <a:fillRect/>
          </a:stretch>
        </p:blipFill>
        <p:spPr>
          <a:xfrm>
            <a:off x="3277863" y="3130254"/>
            <a:ext cx="13423901" cy="8280401"/>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78" name="Shape 278"/>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279" name="Shape 279"/>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80" name="Shape 280"/>
          <p:cNvSpPr/>
          <p:nvPr/>
        </p:nvSpPr>
        <p:spPr>
          <a:xfrm>
            <a:off x="3086486" y="4375913"/>
            <a:ext cx="18099823" cy="920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Futura"/>
                <a:ea typeface="Futura"/>
                <a:cs typeface="Futura"/>
                <a:sym typeface="Futura"/>
              </a:defRPr>
            </a:lvl1pPr>
          </a:lstStyle>
          <a:p>
            <a:r>
              <a:t>Do you find yourself lost in a sea of data?</a:t>
            </a:r>
          </a:p>
        </p:txBody>
      </p:sp>
      <p:sp>
        <p:nvSpPr>
          <p:cNvPr id="281" name="Shape 28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282" name="Shape 28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83" name="Shape 28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84" name="Shape 28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85" name="Shape 28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86" name="Shape 28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87" name="Shape 28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288" name="Shape 28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89" name="Shape 28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90" name="Shape 29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91" name="Shape 29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292" name="Shape 29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293" name="Shape 29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94" name="Shape 29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95" name="Shape 29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296" name="Shape 29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97" name="Shape 29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298" name="Shape 29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299" name="Shape 29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00" name="Shape 30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301" name="Shape 30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02" name="Shape 302"/>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303" name="Shape 303"/>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04" name="Shape 304"/>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305" name="Shape 305"/>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06" name="Shape 306"/>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07" name="Shape 307"/>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308" name="Shape 308"/>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09" name="Shape 309"/>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10" name="Shape 310"/>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311" name="Shape 311"/>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312" name="Shape 312"/>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13" name="Shape 313"/>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14" name="Shape 314"/>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315" name="Shape 315"/>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16" name="Shape 316"/>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17" name="Shape 317"/>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318" name="Shape 318"/>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319" name="Shape 319"/>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20" name="Shape 320"/>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321" name="Shape 321"/>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22" name="Shape 322"/>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323" name="giphy (32).gif"/>
          <p:cNvPicPr>
            <a:picLocks/>
          </p:cNvPicPr>
          <p:nvPr/>
        </p:nvPicPr>
        <p:blipFill>
          <a:blip r:embed="rId4">
            <a:extLst/>
          </a:blip>
          <a:stretch>
            <a:fillRect/>
          </a:stretch>
        </p:blipFill>
        <p:spPr>
          <a:xfrm>
            <a:off x="7103216" y="7038638"/>
            <a:ext cx="10177569" cy="5495888"/>
          </a:xfrm>
          <a:prstGeom prst="rect">
            <a:avLst/>
          </a:prstGeom>
          <a:ln w="12700">
            <a:miter lim="400000"/>
          </a:ln>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 name="Shape 1674"/>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675" name="Shape 1675"/>
          <p:cNvSpPr/>
          <p:nvPr/>
        </p:nvSpPr>
        <p:spPr>
          <a:xfrm>
            <a:off x="3277863" y="990848"/>
            <a:ext cx="15835997"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FACEBOOK INSIGHTS</a:t>
            </a:r>
          </a:p>
        </p:txBody>
      </p:sp>
      <p:sp>
        <p:nvSpPr>
          <p:cNvPr id="1676" name="Shape 1676"/>
          <p:cNvSpPr/>
          <p:nvPr/>
        </p:nvSpPr>
        <p:spPr>
          <a:xfrm>
            <a:off x="15685073" y="4858057"/>
            <a:ext cx="7695301" cy="6180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Robust analytics for your business page.</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Get a pulse on your audience.</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Use insights to make future posts more effective!</a:t>
            </a:r>
          </a:p>
        </p:txBody>
      </p:sp>
      <p:sp>
        <p:nvSpPr>
          <p:cNvPr id="1677" name="Shape 1677"/>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678" name="Shape 1678"/>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79" name="Shape 1679"/>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80" name="Shape 1680"/>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81" name="Shape 1681"/>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82" name="Shape 1682"/>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83" name="Shape 1683"/>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684" name="Shape 1684"/>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85" name="Shape 1685"/>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86" name="Shape 1686"/>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87" name="Shape 1687"/>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688" name="Shape 1688"/>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689" name="Shape 1689"/>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90" name="Shape 1690"/>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91" name="Shape 1691"/>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692" name="Shape 1692"/>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93" name="Shape 1693"/>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694" name="Shape 1694"/>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695" name="Shape 1695"/>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696" name="Shape 1696"/>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697" name="Shape 1697"/>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698"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699" name="fb-new-insights-1.png"/>
          <p:cNvPicPr>
            <a:picLocks noChangeAspect="1"/>
          </p:cNvPicPr>
          <p:nvPr/>
        </p:nvPicPr>
        <p:blipFill>
          <a:blip r:embed="rId4">
            <a:extLst/>
          </a:blip>
          <a:stretch>
            <a:fillRect/>
          </a:stretch>
        </p:blipFill>
        <p:spPr>
          <a:xfrm>
            <a:off x="3277863" y="3352978"/>
            <a:ext cx="11790139" cy="9190737"/>
          </a:xfrm>
          <a:prstGeom prst="rect">
            <a:avLst/>
          </a:prstGeom>
          <a:ln w="12700">
            <a:miter lim="400000"/>
          </a:ln>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 name="Shape 1703"/>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704" name="Shape 1704"/>
          <p:cNvSpPr/>
          <p:nvPr/>
        </p:nvSpPr>
        <p:spPr>
          <a:xfrm>
            <a:off x="3277863" y="990848"/>
            <a:ext cx="17038369"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FACEBOOK INSIGHTS</a:t>
            </a:r>
          </a:p>
        </p:txBody>
      </p:sp>
      <p:sp>
        <p:nvSpPr>
          <p:cNvPr id="1705" name="Shape 1705"/>
          <p:cNvSpPr/>
          <p:nvPr/>
        </p:nvSpPr>
        <p:spPr>
          <a:xfrm>
            <a:off x="15760692" y="5239057"/>
            <a:ext cx="7695301" cy="5418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Insights on posts, audience, and page.</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Track paid campaigns.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Improve engagement.</a:t>
            </a:r>
          </a:p>
        </p:txBody>
      </p:sp>
      <p:sp>
        <p:nvSpPr>
          <p:cNvPr id="1706" name="Shape 1706"/>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707" name="Shape 1707"/>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08" name="Shape 1708"/>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09" name="Shape 1709"/>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10" name="Shape 1710"/>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11" name="Shape 1711"/>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12" name="Shape 1712"/>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713" name="Shape 1713"/>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14" name="Shape 1714"/>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15" name="Shape 1715"/>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16" name="Shape 1716"/>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717" name="Shape 1717"/>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718" name="Shape 1718"/>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19" name="Shape 1719"/>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20" name="Shape 1720"/>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21" name="Shape 1721"/>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22" name="Shape 1722"/>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723" name="Shape 1723"/>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24" name="Shape 1724"/>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725" name="Shape 1725"/>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726" name="Shape 1726"/>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727"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728" name="people-reached.png"/>
          <p:cNvPicPr>
            <a:picLocks noChangeAspect="1"/>
          </p:cNvPicPr>
          <p:nvPr/>
        </p:nvPicPr>
        <p:blipFill>
          <a:blip r:embed="rId4">
            <a:extLst/>
          </a:blip>
          <a:stretch>
            <a:fillRect/>
          </a:stretch>
        </p:blipFill>
        <p:spPr>
          <a:xfrm>
            <a:off x="3277863" y="3292890"/>
            <a:ext cx="11722101" cy="8051801"/>
          </a:xfrm>
          <a:prstGeom prst="rect">
            <a:avLst/>
          </a:prstGeom>
          <a:ln w="12700">
            <a:miter lim="400000"/>
          </a:ln>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 name="Shape 1732"/>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733" name="Shape 1733"/>
          <p:cNvSpPr/>
          <p:nvPr/>
        </p:nvSpPr>
        <p:spPr>
          <a:xfrm>
            <a:off x="3277863" y="990848"/>
            <a:ext cx="15835997"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GOOGLE ANALYTICS</a:t>
            </a:r>
          </a:p>
        </p:txBody>
      </p:sp>
      <p:sp>
        <p:nvSpPr>
          <p:cNvPr id="1734" name="Shape 1734"/>
          <p:cNvSpPr/>
          <p:nvPr/>
        </p:nvSpPr>
        <p:spPr>
          <a:xfrm>
            <a:off x="15760692" y="6382057"/>
            <a:ext cx="7695301" cy="3132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Freemium website analytics tool.</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Turn insights into action.</a:t>
            </a:r>
          </a:p>
        </p:txBody>
      </p:sp>
      <p:sp>
        <p:nvSpPr>
          <p:cNvPr id="1735" name="Shape 1735"/>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736" name="Shape 1736"/>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37" name="Shape 1737"/>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38" name="Shape 1738"/>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39" name="Shape 1739"/>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40" name="Shape 1740"/>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41" name="Shape 1741"/>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742" name="Shape 1742"/>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43" name="Shape 1743"/>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44" name="Shape 1744"/>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45" name="Shape 1745"/>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746" name="Shape 1746"/>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747" name="Shape 1747"/>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48" name="Shape 1748"/>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49" name="Shape 1749"/>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50" name="Shape 1750"/>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51" name="Shape 1751"/>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752" name="Shape 1752"/>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53" name="Shape 1753"/>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754" name="Shape 1754"/>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755" name="Shape 1755"/>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756"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757" name="Google_20Analytics_20Premium_screenshot-1.png"/>
          <p:cNvPicPr>
            <a:picLocks noChangeAspect="1"/>
          </p:cNvPicPr>
          <p:nvPr/>
        </p:nvPicPr>
        <p:blipFill>
          <a:blip r:embed="rId4">
            <a:extLst/>
          </a:blip>
          <a:stretch>
            <a:fillRect/>
          </a:stretch>
        </p:blipFill>
        <p:spPr>
          <a:xfrm>
            <a:off x="2011786" y="3713048"/>
            <a:ext cx="13821559" cy="7495485"/>
          </a:xfrm>
          <a:prstGeom prst="rect">
            <a:avLst/>
          </a:prstGeom>
          <a:ln w="12700">
            <a:miter lim="400000"/>
          </a:ln>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 name="Shape 1761"/>
          <p:cNvSpPr/>
          <p:nvPr/>
        </p:nvSpPr>
        <p:spPr>
          <a:xfrm>
            <a:off x="-77387" y="-95885"/>
            <a:ext cx="24770793" cy="1405171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1762" name="Shape 1762"/>
          <p:cNvSpPr/>
          <p:nvPr/>
        </p:nvSpPr>
        <p:spPr>
          <a:xfrm>
            <a:off x="3277863" y="990848"/>
            <a:ext cx="17038369" cy="1689101"/>
          </a:xfrm>
          <a:prstGeom prst="rect">
            <a:avLst/>
          </a:prstGeom>
          <a:ln w="12700">
            <a:miter lim="400000"/>
          </a:ln>
          <a:effectLst>
            <a:outerShdw blurRad="203200" dist="138784" dir="7571826" rotWithShape="0">
              <a:srgbClr val="C0C0C0">
                <a:alpha val="40417"/>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2500">
                <a:solidFill>
                  <a:srgbClr val="FFD700"/>
                </a:solidFill>
                <a:latin typeface="TravelOregon"/>
                <a:ea typeface="TravelOregon"/>
                <a:cs typeface="TravelOregon"/>
                <a:sym typeface="TravelOregon"/>
              </a:defRPr>
            </a:lvl1pPr>
          </a:lstStyle>
          <a:p>
            <a:r>
              <a:t>GOOGLE ANALYTICS</a:t>
            </a:r>
          </a:p>
        </p:txBody>
      </p:sp>
      <p:sp>
        <p:nvSpPr>
          <p:cNvPr id="1763" name="Shape 1763"/>
          <p:cNvSpPr/>
          <p:nvPr/>
        </p:nvSpPr>
        <p:spPr>
          <a:xfrm>
            <a:off x="16403245" y="3500692"/>
            <a:ext cx="7695301" cy="77045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10576" indent="-610576" algn="l">
              <a:buSzPct val="75000"/>
              <a:buChar char="•"/>
              <a:defRPr sz="4500">
                <a:solidFill>
                  <a:srgbClr val="FFD700"/>
                </a:solidFill>
                <a:latin typeface="Futura"/>
                <a:ea typeface="Futura"/>
                <a:cs typeface="Futura"/>
                <a:sym typeface="Futura"/>
              </a:defRPr>
            </a:pPr>
            <a:r>
              <a:t>Measure website traffic.</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Create and track goals.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Sales tracking.</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Review online campaigns.</a:t>
            </a:r>
          </a:p>
          <a:p>
            <a:pPr marL="610576" indent="-610576" algn="l">
              <a:buSzPct val="75000"/>
              <a:buChar char="•"/>
              <a:defRPr sz="4500">
                <a:solidFill>
                  <a:srgbClr val="FFD700"/>
                </a:solidFill>
                <a:latin typeface="Futura"/>
                <a:ea typeface="Futura"/>
                <a:cs typeface="Futura"/>
                <a:sym typeface="Futura"/>
              </a:defRPr>
            </a:pPr>
            <a:endParaRPr/>
          </a:p>
          <a:p>
            <a:pPr marL="610576" indent="-610576" algn="l">
              <a:buSzPct val="75000"/>
              <a:buChar char="•"/>
              <a:defRPr sz="4500">
                <a:solidFill>
                  <a:srgbClr val="FFD700"/>
                </a:solidFill>
                <a:latin typeface="Futura"/>
                <a:ea typeface="Futura"/>
                <a:cs typeface="Futura"/>
                <a:sym typeface="Futura"/>
              </a:defRPr>
            </a:pPr>
            <a:r>
              <a:t>Audience insight and interaction.</a:t>
            </a:r>
          </a:p>
        </p:txBody>
      </p:sp>
      <p:sp>
        <p:nvSpPr>
          <p:cNvPr id="1764" name="Shape 1764"/>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765" name="Shape 1765"/>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66" name="Shape 1766"/>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67" name="Shape 1767"/>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68" name="Shape 1768"/>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69" name="Shape 1769"/>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70" name="Shape 1770"/>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771" name="Shape 1771"/>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72" name="Shape 1772"/>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73" name="Shape 1773"/>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74" name="Shape 1774"/>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775" name="Shape 1775"/>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776" name="Shape 1776"/>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77" name="Shape 1777"/>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78" name="Shape 1778"/>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79" name="Shape 1779"/>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80" name="Shape 1780"/>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781" name="Shape 1781"/>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82" name="Shape 1782"/>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783" name="Shape 1783"/>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784" name="Shape 1784"/>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785" name="oscar.png"/>
          <p:cNvPicPr>
            <a:picLocks noChangeAspect="1"/>
          </p:cNvPicPr>
          <p:nvPr/>
        </p:nvPicPr>
        <p:blipFill>
          <a:blip r:embed="rId3">
            <a:extLst/>
          </a:blip>
          <a:stretch>
            <a:fillRect/>
          </a:stretch>
        </p:blipFill>
        <p:spPr>
          <a:xfrm>
            <a:off x="-1749004" y="581381"/>
            <a:ext cx="6731001" cy="3810001"/>
          </a:xfrm>
          <a:prstGeom prst="rect">
            <a:avLst/>
          </a:prstGeom>
          <a:ln w="12700">
            <a:miter lim="400000"/>
          </a:ln>
        </p:spPr>
      </p:pic>
      <p:pic>
        <p:nvPicPr>
          <p:cNvPr id="1786" name="B.2017.GA-Audience-Overview.png"/>
          <p:cNvPicPr>
            <a:picLocks noChangeAspect="1"/>
          </p:cNvPicPr>
          <p:nvPr/>
        </p:nvPicPr>
        <p:blipFill>
          <a:blip r:embed="rId4">
            <a:extLst/>
          </a:blip>
          <a:srcRect r="1840"/>
          <a:stretch>
            <a:fillRect/>
          </a:stretch>
        </p:blipFill>
        <p:spPr>
          <a:xfrm>
            <a:off x="3277863" y="3280845"/>
            <a:ext cx="12508468" cy="8144283"/>
          </a:xfrm>
          <a:prstGeom prst="rect">
            <a:avLst/>
          </a:prstGeom>
          <a:ln w="12700">
            <a:miter lim="400000"/>
          </a:ln>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 name="Shape 1790"/>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1791" name="Shape 1791"/>
          <p:cNvSpPr/>
          <p:nvPr/>
        </p:nvSpPr>
        <p:spPr>
          <a:xfrm>
            <a:off x="-10368" y="-8640"/>
            <a:ext cx="24404735" cy="13733279"/>
          </a:xfrm>
          <a:prstGeom prst="rect">
            <a:avLst/>
          </a:prstGeom>
          <a:blipFill>
            <a:blip r:embed="rId3"/>
          </a:blipFill>
          <a:ln w="12700">
            <a:miter lim="400000"/>
          </a:ln>
          <a:effectLst>
            <a:outerShdw blurRad="190500" dir="3510015" rotWithShape="0">
              <a:srgbClr val="4D4D4F">
                <a:alpha val="44342"/>
              </a:srgbClr>
            </a:outerShdw>
          </a:effectLst>
        </p:spPr>
        <p:txBody>
          <a:bodyPr lIns="50800" tIns="50800" rIns="50800" bIns="50800" anchor="ctr"/>
          <a:lstStyle/>
          <a:p>
            <a:pPr>
              <a:defRPr sz="3200">
                <a:solidFill>
                  <a:srgbClr val="FFFFFF"/>
                </a:solidFill>
              </a:defRPr>
            </a:pPr>
            <a:endParaRPr/>
          </a:p>
        </p:txBody>
      </p:sp>
      <p:sp>
        <p:nvSpPr>
          <p:cNvPr id="1792" name="Shape 1792"/>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793" name="Shape 1793"/>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94" name="Shape 1794"/>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95" name="Shape 1795"/>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96" name="Shape 1796"/>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797" name="Shape 1797"/>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798" name="Shape 1798"/>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799" name="Shape 1799"/>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800" name="Shape 1800"/>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801" name="Shape 1801"/>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802" name="Shape 1802"/>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1803" name="Shape 1803"/>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1804" name="Shape 1804"/>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805" name="Shape 1805"/>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806" name="Shape 1806"/>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1807" name="Shape 1807"/>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808" name="Shape 1808"/>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1809" name="Shape 1809"/>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1810" name="Shape 1810"/>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1811" name="Shape 1811"/>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1812" name="Shape 1812"/>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1813" name="oscar.png"/>
          <p:cNvPicPr>
            <a:picLocks noChangeAspect="1"/>
          </p:cNvPicPr>
          <p:nvPr/>
        </p:nvPicPr>
        <p:blipFill>
          <a:blip r:embed="rId4">
            <a:extLst/>
          </a:blip>
          <a:stretch>
            <a:fillRect/>
          </a:stretch>
        </p:blipFill>
        <p:spPr>
          <a:xfrm>
            <a:off x="-1749004" y="581381"/>
            <a:ext cx="6731001" cy="3810001"/>
          </a:xfrm>
          <a:prstGeom prst="rect">
            <a:avLst/>
          </a:prstGeom>
          <a:ln w="12700">
            <a:miter lim="400000"/>
          </a:ln>
        </p:spPr>
      </p:pic>
      <p:sp>
        <p:nvSpPr>
          <p:cNvPr id="1814" name="Shape 1814"/>
          <p:cNvSpPr/>
          <p:nvPr/>
        </p:nvSpPr>
        <p:spPr>
          <a:xfrm>
            <a:off x="3530735" y="2992909"/>
            <a:ext cx="7259291" cy="9208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D700"/>
                </a:solidFill>
                <a:latin typeface="Futura"/>
                <a:ea typeface="Futura"/>
                <a:cs typeface="Futura"/>
                <a:sym typeface="Futura"/>
              </a:defRPr>
            </a:lvl1pPr>
          </a:lstStyle>
          <a:p>
            <a:r>
              <a:t>And the Oscar goes to…</a:t>
            </a:r>
          </a:p>
        </p:txBody>
      </p:sp>
      <p:sp>
        <p:nvSpPr>
          <p:cNvPr id="1815" name="Shape 1815"/>
          <p:cNvSpPr/>
          <p:nvPr/>
        </p:nvSpPr>
        <p:spPr>
          <a:xfrm>
            <a:off x="1297606" y="4559688"/>
            <a:ext cx="23370991" cy="2273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7000">
                <a:solidFill>
                  <a:srgbClr val="FFD700"/>
                </a:solidFill>
                <a:latin typeface="TravelOregon"/>
                <a:ea typeface="TravelOregon"/>
                <a:cs typeface="TravelOregon"/>
                <a:sym typeface="TravelOregon"/>
              </a:defRPr>
            </a:lvl1pPr>
          </a:lstStyle>
          <a:p>
            <a:r>
              <a:t>FACEBOOK INSIGHTS</a:t>
            </a:r>
          </a:p>
        </p:txBody>
      </p:sp>
      <p:pic>
        <p:nvPicPr>
          <p:cNvPr id="1816" name="giphy (38).gif"/>
          <p:cNvPicPr>
            <a:picLocks/>
          </p:cNvPicPr>
          <p:nvPr/>
        </p:nvPicPr>
        <p:blipFill>
          <a:blip r:embed="rId5">
            <a:extLst/>
          </a:blip>
          <a:stretch>
            <a:fillRect/>
          </a:stretch>
        </p:blipFill>
        <p:spPr>
          <a:xfrm>
            <a:off x="7271760" y="7478880"/>
            <a:ext cx="9840481" cy="5022747"/>
          </a:xfrm>
          <a:prstGeom prst="rect">
            <a:avLst/>
          </a:prstGeom>
          <a:ln w="12700">
            <a:miter lim="400000"/>
          </a:ln>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0" name="Shape 1820"/>
          <p:cNvSpPr/>
          <p:nvPr/>
        </p:nvSpPr>
        <p:spPr>
          <a:xfrm>
            <a:off x="-99576" y="-209760"/>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pic>
        <p:nvPicPr>
          <p:cNvPr id="1821" name="giphy (39).gif"/>
          <p:cNvPicPr>
            <a:picLocks/>
          </p:cNvPicPr>
          <p:nvPr/>
        </p:nvPicPr>
        <p:blipFill>
          <a:blip r:embed="rId4">
            <a:extLst/>
          </a:blip>
          <a:stretch>
            <a:fillRect/>
          </a:stretch>
        </p:blipFill>
        <p:spPr>
          <a:xfrm>
            <a:off x="7571457" y="2512729"/>
            <a:ext cx="9241085" cy="8278473"/>
          </a:xfrm>
          <a:prstGeom prst="rect">
            <a:avLst/>
          </a:prstGeom>
          <a:ln w="12700">
            <a:miter lim="400000"/>
          </a:ln>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5" name="Shape 1825"/>
          <p:cNvSpPr/>
          <p:nvPr/>
        </p:nvSpPr>
        <p:spPr>
          <a:xfrm>
            <a:off x="-99576" y="-209760"/>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pic>
        <p:nvPicPr>
          <p:cNvPr id="1826" name="giphy (40).gif"/>
          <p:cNvPicPr>
            <a:picLocks/>
          </p:cNvPicPr>
          <p:nvPr/>
        </p:nvPicPr>
        <p:blipFill>
          <a:blip r:embed="rId4">
            <a:extLst/>
          </a:blip>
          <a:stretch>
            <a:fillRect/>
          </a:stretch>
        </p:blipFill>
        <p:spPr>
          <a:xfrm>
            <a:off x="6878904" y="4010897"/>
            <a:ext cx="11155994" cy="5694206"/>
          </a:xfrm>
          <a:prstGeom prst="rect">
            <a:avLst/>
          </a:prstGeom>
          <a:ln w="12700">
            <a:miter lim="400000"/>
          </a:ln>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3213" y="11930976"/>
            <a:ext cx="6279716" cy="11255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379" y="1179194"/>
            <a:ext cx="7905633" cy="527539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66" y="6969723"/>
            <a:ext cx="7899446" cy="5264181"/>
          </a:xfrm>
          <a:prstGeom prst="rect">
            <a:avLst/>
          </a:prstGeom>
        </p:spPr>
      </p:pic>
      <p:sp>
        <p:nvSpPr>
          <p:cNvPr id="14" name="TextBox 13"/>
          <p:cNvSpPr txBox="1"/>
          <p:nvPr/>
        </p:nvSpPr>
        <p:spPr>
          <a:xfrm>
            <a:off x="11050670" y="967821"/>
            <a:ext cx="10604487" cy="8048357"/>
          </a:xfrm>
          <a:prstGeom prst="rect">
            <a:avLst/>
          </a:prstGeom>
          <a:noFill/>
        </p:spPr>
        <p:txBody>
          <a:bodyPr wrap="square" rtlCol="0" anchor="t" anchorCtr="0">
            <a:spAutoFit/>
          </a:bodyPr>
          <a:lstStyle/>
          <a:p>
            <a:pPr algn="l">
              <a:spcAft>
                <a:spcPts val="600"/>
              </a:spcAft>
            </a:pPr>
            <a:r>
              <a:rPr lang="en-US" sz="7200" b="1" cap="all" dirty="0">
                <a:solidFill>
                  <a:srgbClr val="4D4D4F"/>
                </a:solidFill>
                <a:latin typeface="Century Gothic"/>
                <a:cs typeface="Century Gothic"/>
              </a:rPr>
              <a:t>DON’T FORGET…</a:t>
            </a:r>
          </a:p>
          <a:p>
            <a:pPr lvl="0" algn="l">
              <a:spcAft>
                <a:spcPts val="600"/>
              </a:spcAft>
            </a:pPr>
            <a:endParaRPr lang="en-US" sz="1600" dirty="0">
              <a:solidFill>
                <a:srgbClr val="4D4D4F"/>
              </a:solidFill>
            </a:endParaRPr>
          </a:p>
          <a:p>
            <a:pPr lvl="0" algn="l">
              <a:spcAft>
                <a:spcPts val="600"/>
              </a:spcAft>
            </a:pPr>
            <a:endParaRPr lang="en-US" sz="4800" dirty="0">
              <a:solidFill>
                <a:srgbClr val="4D4D4F"/>
              </a:solidFill>
            </a:endParaRPr>
          </a:p>
          <a:p>
            <a:pPr marL="182880" lvl="0" indent="-182880" algn="l">
              <a:spcAft>
                <a:spcPts val="1200"/>
              </a:spcAft>
              <a:buFont typeface="Wingdings" charset="2"/>
              <a:buChar char="§"/>
            </a:pPr>
            <a:r>
              <a:rPr lang="en-US" sz="4800" i="1" dirty="0">
                <a:solidFill>
                  <a:srgbClr val="4D4D4F"/>
                </a:solidFill>
              </a:rPr>
              <a:t>Boiled Down – </a:t>
            </a:r>
            <a:r>
              <a:rPr lang="en-US" sz="4800" dirty="0">
                <a:solidFill>
                  <a:srgbClr val="4D4D4F"/>
                </a:solidFill>
              </a:rPr>
              <a:t>Podcast series on </a:t>
            </a:r>
            <a:r>
              <a:rPr lang="en-US" sz="4800" dirty="0">
                <a:solidFill>
                  <a:srgbClr val="4D4D4F"/>
                </a:solidFill>
              </a:rPr>
              <a:t>about challenges, opportunities and successes in the world of Oregon hospitality.</a:t>
            </a:r>
            <a:endParaRPr lang="en-US" sz="4800" i="1" dirty="0">
              <a:solidFill>
                <a:srgbClr val="4D4D4F"/>
              </a:solidFill>
            </a:endParaRPr>
          </a:p>
          <a:p>
            <a:pPr marL="182880" lvl="0" indent="-182880" algn="l">
              <a:spcAft>
                <a:spcPts val="1200"/>
              </a:spcAft>
              <a:buFont typeface="Wingdings" charset="2"/>
              <a:buChar char="§"/>
            </a:pPr>
            <a:endParaRPr lang="en-US" sz="4800" dirty="0">
              <a:solidFill>
                <a:srgbClr val="4D4D4F"/>
              </a:solidFill>
            </a:endParaRPr>
          </a:p>
          <a:p>
            <a:pPr marL="182880" lvl="0" indent="-182880" algn="l">
              <a:spcAft>
                <a:spcPts val="1200"/>
              </a:spcAft>
              <a:buFont typeface="Wingdings" charset="2"/>
              <a:buChar char="§"/>
            </a:pPr>
            <a:r>
              <a:rPr lang="en-US" sz="4800" dirty="0">
                <a:solidFill>
                  <a:srgbClr val="4D4D4F"/>
                </a:solidFill>
              </a:rPr>
              <a:t>Oregon Governor’s Conference on Tourism (Salem, May 10-12) </a:t>
            </a:r>
          </a:p>
          <a:p>
            <a:pPr marL="182880" lvl="0" indent="-182880" algn="l">
              <a:spcAft>
                <a:spcPts val="1200"/>
              </a:spcAft>
              <a:buFont typeface="Wingdings" charset="2"/>
              <a:buChar char="§"/>
            </a:pPr>
            <a:endParaRPr lang="en-US" sz="4800" dirty="0">
              <a:solidFill>
                <a:srgbClr val="4D4D4F"/>
              </a:solidFil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47131" y="11930976"/>
            <a:ext cx="3416051" cy="1428465"/>
          </a:xfrm>
          <a:prstGeom prst="rect">
            <a:avLst/>
          </a:prstGeom>
        </p:spPr>
      </p:pic>
    </p:spTree>
    <p:extLst>
      <p:ext uri="{BB962C8B-B14F-4D97-AF65-F5344CB8AC3E}">
        <p14:creationId xmlns:p14="http://schemas.microsoft.com/office/powerpoint/2010/main" val="41538274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28" name="Shape 328"/>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329" name="Shape 329"/>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30" name="Shape 330"/>
          <p:cNvSpPr/>
          <p:nvPr/>
        </p:nvSpPr>
        <p:spPr>
          <a:xfrm>
            <a:off x="3086486" y="4375913"/>
            <a:ext cx="18099823" cy="920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Futura"/>
                <a:ea typeface="Futura"/>
                <a:cs typeface="Futura"/>
                <a:sym typeface="Futura"/>
              </a:defRPr>
            </a:lvl1pPr>
          </a:lstStyle>
          <a:p>
            <a:r>
              <a:t>Are there times when you have no idea where to start?</a:t>
            </a:r>
          </a:p>
        </p:txBody>
      </p:sp>
      <p:sp>
        <p:nvSpPr>
          <p:cNvPr id="331" name="Shape 33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332" name="Shape 33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33" name="Shape 33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34" name="Shape 33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35" name="Shape 33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36" name="Shape 33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37" name="Shape 33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338" name="Shape 33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39" name="Shape 33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40" name="Shape 34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41" name="Shape 34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342" name="Shape 34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343" name="Shape 34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44" name="Shape 34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45" name="Shape 34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46" name="Shape 34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47" name="Shape 34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348" name="Shape 34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49" name="Shape 34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50" name="Shape 35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351" name="Shape 35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52" name="Shape 352"/>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353" name="Shape 353"/>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54" name="Shape 354"/>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355" name="Shape 355"/>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56" name="Shape 356"/>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57" name="Shape 357"/>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358" name="Shape 358"/>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59" name="Shape 359"/>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60" name="Shape 360"/>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361" name="Shape 361"/>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362" name="Shape 362"/>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63" name="Shape 363"/>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64" name="Shape 364"/>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365" name="Shape 365"/>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66" name="Shape 366"/>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367" name="Shape 367"/>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368" name="Shape 368"/>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369" name="Shape 369"/>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70" name="Shape 370"/>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371" name="Shape 371"/>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72" name="Shape 372"/>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373" name="giphy (27).gif"/>
          <p:cNvPicPr>
            <a:picLocks/>
          </p:cNvPicPr>
          <p:nvPr/>
        </p:nvPicPr>
        <p:blipFill>
          <a:blip r:embed="rId4">
            <a:extLst/>
          </a:blip>
          <a:stretch>
            <a:fillRect/>
          </a:stretch>
        </p:blipFill>
        <p:spPr>
          <a:xfrm>
            <a:off x="7339886" y="6704280"/>
            <a:ext cx="9593023" cy="5391864"/>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78" name="Shape 378"/>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379" name="Shape 379"/>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80" name="Shape 380"/>
          <p:cNvSpPr/>
          <p:nvPr/>
        </p:nvSpPr>
        <p:spPr>
          <a:xfrm>
            <a:off x="3142089" y="5082316"/>
            <a:ext cx="18099823" cy="920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Futura"/>
                <a:ea typeface="Futura"/>
                <a:cs typeface="Futura"/>
                <a:sym typeface="Futura"/>
              </a:defRPr>
            </a:lvl1pPr>
          </a:lstStyle>
          <a:p>
            <a:r>
              <a:t>Maybe sometimes you just feel overwhelmed…</a:t>
            </a:r>
          </a:p>
        </p:txBody>
      </p:sp>
      <p:sp>
        <p:nvSpPr>
          <p:cNvPr id="381" name="Shape 38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382" name="Shape 38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83" name="Shape 38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84" name="Shape 38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85" name="Shape 38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86" name="Shape 38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87" name="Shape 38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388" name="Shape 38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89" name="Shape 38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90" name="Shape 39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91" name="Shape 39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392" name="Shape 39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393" name="Shape 39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94" name="Shape 39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95" name="Shape 39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396" name="Shape 39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97" name="Shape 39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398" name="Shape 39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399" name="Shape 39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00" name="Shape 40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401" name="Shape 40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02" name="Shape 402"/>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403" name="Shape 403"/>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04" name="Shape 404"/>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405" name="Shape 405"/>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06" name="Shape 406"/>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07" name="Shape 407"/>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408" name="Shape 408"/>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09" name="Shape 409"/>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10" name="Shape 410"/>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411" name="Shape 411"/>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412" name="Shape 412"/>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13" name="Shape 413"/>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14" name="Shape 414"/>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415" name="Shape 415"/>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16" name="Shape 416"/>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17" name="Shape 417"/>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418" name="Shape 418"/>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419" name="Shape 419"/>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20" name="Shape 420"/>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421" name="Shape 421"/>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22" name="Shape 422"/>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423" name="giphy (23).gif"/>
          <p:cNvPicPr>
            <a:picLocks/>
          </p:cNvPicPr>
          <p:nvPr/>
        </p:nvPicPr>
        <p:blipFill>
          <a:blip r:embed="rId4">
            <a:extLst/>
          </a:blip>
          <a:stretch>
            <a:fillRect/>
          </a:stretch>
        </p:blipFill>
        <p:spPr>
          <a:xfrm>
            <a:off x="8651883" y="7127667"/>
            <a:ext cx="7080233" cy="5310175"/>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28" name="Shape 428"/>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429" name="Shape 429"/>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30" name="Shape 430"/>
          <p:cNvSpPr/>
          <p:nvPr/>
        </p:nvSpPr>
        <p:spPr>
          <a:xfrm>
            <a:off x="3142089" y="5082316"/>
            <a:ext cx="18099823" cy="920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Futura"/>
                <a:ea typeface="Futura"/>
                <a:cs typeface="Futura"/>
                <a:sym typeface="Futura"/>
              </a:defRPr>
            </a:lvl1pPr>
          </a:lstStyle>
          <a:p>
            <a:r>
              <a:t>Defeated…</a:t>
            </a:r>
          </a:p>
        </p:txBody>
      </p:sp>
      <p:sp>
        <p:nvSpPr>
          <p:cNvPr id="431" name="Shape 43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432" name="Shape 43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33" name="Shape 43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34" name="Shape 43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35" name="Shape 43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36" name="Shape 43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37" name="Shape 43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438" name="Shape 43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39" name="Shape 43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40" name="Shape 44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41" name="Shape 44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442" name="Shape 44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443" name="Shape 44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44" name="Shape 44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45" name="Shape 44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46" name="Shape 44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47" name="Shape 44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448" name="Shape 44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49" name="Shape 44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50" name="Shape 45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451" name="Shape 45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52" name="Shape 452"/>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453" name="Shape 453"/>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54" name="Shape 454"/>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455" name="Shape 455"/>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56" name="Shape 456"/>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57" name="Shape 457"/>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458" name="Shape 458"/>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59" name="Shape 459"/>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60" name="Shape 460"/>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461" name="Shape 461"/>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462" name="Shape 462"/>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63" name="Shape 463"/>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64" name="Shape 464"/>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465" name="Shape 465"/>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66" name="Shape 466"/>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467" name="Shape 467"/>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468" name="Shape 468"/>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469" name="Shape 469"/>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70" name="Shape 470"/>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471" name="Shape 471"/>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72" name="Shape 472"/>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473" name="giphy (24).gif"/>
          <p:cNvPicPr>
            <a:picLocks/>
          </p:cNvPicPr>
          <p:nvPr/>
        </p:nvPicPr>
        <p:blipFill>
          <a:blip r:embed="rId4">
            <a:extLst/>
          </a:blip>
          <a:stretch>
            <a:fillRect/>
          </a:stretch>
        </p:blipFill>
        <p:spPr>
          <a:xfrm>
            <a:off x="7573357" y="6933474"/>
            <a:ext cx="9237287" cy="5195975"/>
          </a:xfrm>
          <a:prstGeom prst="rect">
            <a:avLst/>
          </a:pr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78" name="Shape 478"/>
          <p:cNvSpPr/>
          <p:nvPr/>
        </p:nvSpPr>
        <p:spPr>
          <a:xfrm>
            <a:off x="14972444" y="5791200"/>
            <a:ext cx="5613621" cy="238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Helvetica"/>
                <a:ea typeface="Helvetica"/>
                <a:cs typeface="Helvetica"/>
                <a:sym typeface="Helvetica"/>
              </a:defRPr>
            </a:lvl1pPr>
          </a:lstStyle>
          <a:p>
            <a:r>
              <a:t>We weren’t ready for award season to be over just yet. </a:t>
            </a:r>
          </a:p>
        </p:txBody>
      </p:sp>
      <p:sp>
        <p:nvSpPr>
          <p:cNvPr id="479" name="Shape 479"/>
          <p:cNvSpPr/>
          <p:nvPr/>
        </p:nvSpPr>
        <p:spPr>
          <a:xfrm>
            <a:off x="-364477" y="-3726"/>
            <a:ext cx="25112955" cy="13723452"/>
          </a:xfrm>
          <a:prstGeom prst="rect">
            <a:avLst/>
          </a:prstGeom>
          <a:blipFill>
            <a:blip r:embed="rId3"/>
          </a:blipFill>
          <a:ln w="12700">
            <a:miter lim="400000"/>
          </a:ln>
          <a:effectLst>
            <a:outerShdw blurRad="190500" dist="8455" dir="3510015" rotWithShape="0">
              <a:srgbClr val="4D4D4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80" name="Shape 480"/>
          <p:cNvSpPr/>
          <p:nvPr/>
        </p:nvSpPr>
        <p:spPr>
          <a:xfrm>
            <a:off x="3142089" y="5082316"/>
            <a:ext cx="18099823" cy="920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FFD700"/>
                </a:solidFill>
                <a:latin typeface="Futura"/>
                <a:ea typeface="Futura"/>
                <a:cs typeface="Futura"/>
                <a:sym typeface="Futura"/>
              </a:defRPr>
            </a:lvl1pPr>
          </a:lstStyle>
          <a:p>
            <a:r>
              <a:t>Like you're being pulled in a million directions…</a:t>
            </a:r>
          </a:p>
        </p:txBody>
      </p:sp>
      <p:sp>
        <p:nvSpPr>
          <p:cNvPr id="481" name="Shape 481"/>
          <p:cNvSpPr/>
          <p:nvPr/>
        </p:nvSpPr>
        <p:spPr>
          <a:xfrm>
            <a:off x="736081" y="323115"/>
            <a:ext cx="958333"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482" name="Shape 482"/>
          <p:cNvSpPr/>
          <p:nvPr/>
        </p:nvSpPr>
        <p:spPr>
          <a:xfrm>
            <a:off x="61340" y="171925"/>
            <a:ext cx="678414" cy="607030"/>
          </a:xfrm>
          <a:prstGeom prst="ellipse">
            <a:avLst/>
          </a:prstGeom>
          <a:gradFill>
            <a:gsLst>
              <a:gs pos="0">
                <a:srgbClr val="FFFFFF">
                  <a:alpha val="32211"/>
                </a:srgbClr>
              </a:gs>
              <a:gs pos="54330">
                <a:srgbClr val="CE1E2E">
                  <a:alpha val="32211"/>
                </a:srgbClr>
              </a:gs>
            </a:gsLst>
            <a:lin ang="5400000"/>
          </a:gradFill>
          <a:ln w="12700">
            <a:miter lim="400000"/>
          </a:ln>
          <a:effectLst>
            <a:outerShdw blurRad="342900" dist="374400" dir="5400000" rotWithShape="0">
              <a:srgbClr val="A6445F"/>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83" name="Shape 483"/>
          <p:cNvSpPr/>
          <p:nvPr/>
        </p:nvSpPr>
        <p:spPr>
          <a:xfrm>
            <a:off x="628412" y="946020"/>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84" name="Shape 484"/>
          <p:cNvSpPr/>
          <p:nvPr/>
        </p:nvSpPr>
        <p:spPr>
          <a:xfrm>
            <a:off x="1695385" y="11663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85" name="Shape 485"/>
          <p:cNvSpPr/>
          <p:nvPr/>
        </p:nvSpPr>
        <p:spPr>
          <a:xfrm>
            <a:off x="633596" y="824204"/>
            <a:ext cx="287911" cy="296442"/>
          </a:xfrm>
          <a:prstGeom prst="ellipse">
            <a:avLst/>
          </a:prstGeom>
          <a:solidFill>
            <a:srgbClr val="FFFFFF">
              <a:alpha val="82047"/>
            </a:srgbClr>
          </a:solidFill>
          <a:ln w="12700">
            <a:miter lim="400000"/>
          </a:ln>
          <a:effectLst>
            <a:outerShdw blurRad="190500" dir="3510015" rotWithShape="0">
              <a:srgbClr val="4D4D4F">
                <a:alpha val="44342"/>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86" name="Shape 486"/>
          <p:cNvSpPr/>
          <p:nvPr/>
        </p:nvSpPr>
        <p:spPr>
          <a:xfrm>
            <a:off x="1435337" y="1045482"/>
            <a:ext cx="362318" cy="408107"/>
          </a:xfrm>
          <a:prstGeom prst="ellipse">
            <a:avLst/>
          </a:prstGeom>
          <a:solidFill>
            <a:schemeClr val="accent5">
              <a:hueOff val="-522602"/>
              <a:satOff val="-6700"/>
              <a:lumOff val="-22320"/>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87" name="Shape 487"/>
          <p:cNvSpPr/>
          <p:nvPr/>
        </p:nvSpPr>
        <p:spPr>
          <a:xfrm>
            <a:off x="786460" y="194657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488" name="Shape 488"/>
          <p:cNvSpPr/>
          <p:nvPr/>
        </p:nvSpPr>
        <p:spPr>
          <a:xfrm>
            <a:off x="219388" y="1531883"/>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89" name="Shape 489"/>
          <p:cNvSpPr/>
          <p:nvPr/>
        </p:nvSpPr>
        <p:spPr>
          <a:xfrm>
            <a:off x="438344" y="1902408"/>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90" name="Shape 490"/>
          <p:cNvSpPr/>
          <p:nvPr/>
        </p:nvSpPr>
        <p:spPr>
          <a:xfrm>
            <a:off x="899864" y="1994202"/>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91" name="Shape 491"/>
          <p:cNvSpPr/>
          <p:nvPr/>
        </p:nvSpPr>
        <p:spPr>
          <a:xfrm>
            <a:off x="2861" y="319001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492" name="Shape 492"/>
          <p:cNvSpPr/>
          <p:nvPr/>
        </p:nvSpPr>
        <p:spPr>
          <a:xfrm>
            <a:off x="1549324" y="912434"/>
            <a:ext cx="1111467" cy="1079609"/>
          </a:xfrm>
          <a:prstGeom prst="ellipse">
            <a:avLst/>
          </a:prstGeom>
          <a:solidFill>
            <a:schemeClr val="accent5">
              <a:hueOff val="-176146"/>
              <a:satOff val="3665"/>
              <a:lumOff val="-13986"/>
              <a:alpha val="68296"/>
            </a:schemeClr>
          </a:solidFill>
          <a:ln w="12700">
            <a:miter lim="400000"/>
          </a:ln>
          <a:effectLst>
            <a:outerShdw blurRad="927100" dist="374400" dir="5400000" rotWithShape="0">
              <a:srgbClr val="CE1E2E">
                <a:alpha val="16944"/>
              </a:srgbClr>
            </a:outerShdw>
          </a:effectLst>
        </p:spPr>
        <p:txBody>
          <a:bodyPr lIns="50800" tIns="50800" rIns="50800" bIns="50800" anchor="ctr"/>
          <a:lstStyle/>
          <a:p>
            <a:pPr>
              <a:defRPr sz="3200">
                <a:solidFill>
                  <a:srgbClr val="FFFFFF"/>
                </a:solidFill>
              </a:defRPr>
            </a:pPr>
            <a:endParaRPr/>
          </a:p>
        </p:txBody>
      </p:sp>
      <p:sp>
        <p:nvSpPr>
          <p:cNvPr id="493" name="Shape 493"/>
          <p:cNvSpPr/>
          <p:nvPr/>
        </p:nvSpPr>
        <p:spPr>
          <a:xfrm>
            <a:off x="1500133" y="1838908"/>
            <a:ext cx="678414" cy="607031"/>
          </a:xfrm>
          <a:prstGeom prst="ellipse">
            <a:avLst/>
          </a:prstGeom>
          <a:solidFill>
            <a:srgbClr val="B9002E">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94" name="Shape 494"/>
          <p:cNvSpPr/>
          <p:nvPr/>
        </p:nvSpPr>
        <p:spPr>
          <a:xfrm>
            <a:off x="633596" y="2910848"/>
            <a:ext cx="504869" cy="448605"/>
          </a:xfrm>
          <a:prstGeom prst="ellipse">
            <a:avLst/>
          </a:prstGeom>
          <a:solidFill>
            <a:srgbClr val="FFFFFF">
              <a:alpha val="26873"/>
            </a:srgbClr>
          </a:solidFill>
          <a:ln w="12700">
            <a:miter lim="400000"/>
          </a:ln>
          <a:effectLst>
            <a:outerShdw dist="374400" dir="5400000" rotWithShape="0">
              <a:srgbClr val="000000">
                <a:alpha val="11828"/>
              </a:srgbClr>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95" name="Shape 495"/>
          <p:cNvSpPr/>
          <p:nvPr/>
        </p:nvSpPr>
        <p:spPr>
          <a:xfrm>
            <a:off x="1843929" y="-479058"/>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496" name="Shape 496"/>
          <p:cNvSpPr/>
          <p:nvPr/>
        </p:nvSpPr>
        <p:spPr>
          <a:xfrm>
            <a:off x="1277289" y="2831257"/>
            <a:ext cx="287911" cy="296443"/>
          </a:xfrm>
          <a:prstGeom prst="ellipse">
            <a:avLst/>
          </a:prstGeom>
          <a:solidFill>
            <a:schemeClr val="accent5">
              <a:alpha val="99519"/>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97" name="Shape 497"/>
          <p:cNvSpPr/>
          <p:nvPr/>
        </p:nvSpPr>
        <p:spPr>
          <a:xfrm>
            <a:off x="1549324" y="2303926"/>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498" name="Shape 498"/>
          <p:cNvSpPr/>
          <p:nvPr/>
        </p:nvSpPr>
        <p:spPr>
          <a:xfrm>
            <a:off x="2311486" y="668909"/>
            <a:ext cx="678414" cy="607031"/>
          </a:xfrm>
          <a:prstGeom prst="ellipse">
            <a:avLst/>
          </a:prstGeom>
          <a:solidFill>
            <a:schemeClr val="accent5">
              <a:hueOff val="-176146"/>
              <a:satOff val="3665"/>
              <a:lumOff val="-13986"/>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499" name="Shape 499"/>
          <p:cNvSpPr/>
          <p:nvPr/>
        </p:nvSpPr>
        <p:spPr>
          <a:xfrm>
            <a:off x="2506738" y="1101314"/>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00" name="Shape 500"/>
          <p:cNvSpPr/>
          <p:nvPr/>
        </p:nvSpPr>
        <p:spPr>
          <a:xfrm>
            <a:off x="564653" y="3680785"/>
            <a:ext cx="958332" cy="898721"/>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501" name="Shape 501"/>
          <p:cNvSpPr/>
          <p:nvPr/>
        </p:nvSpPr>
        <p:spPr>
          <a:xfrm>
            <a:off x="377436" y="4066645"/>
            <a:ext cx="362318" cy="408107"/>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02" name="Shape 502"/>
          <p:cNvSpPr/>
          <p:nvPr/>
        </p:nvSpPr>
        <p:spPr>
          <a:xfrm>
            <a:off x="23059744" y="1295594"/>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503" name="Shape 503"/>
          <p:cNvSpPr/>
          <p:nvPr/>
        </p:nvSpPr>
        <p:spPr>
          <a:xfrm>
            <a:off x="21424262" y="624254"/>
            <a:ext cx="287911" cy="296442"/>
          </a:xfrm>
          <a:prstGeom prst="ellipse">
            <a:avLst/>
          </a:prstGeom>
          <a:solidFill>
            <a:srgbClr val="FFFFFF">
              <a:alpha val="68296"/>
            </a:srgb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04" name="Shape 504"/>
          <p:cNvSpPr/>
          <p:nvPr/>
        </p:nvSpPr>
        <p:spPr>
          <a:xfrm>
            <a:off x="22472425" y="523065"/>
            <a:ext cx="958332"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505" name="Shape 505"/>
          <p:cNvSpPr/>
          <p:nvPr/>
        </p:nvSpPr>
        <p:spPr>
          <a:xfrm>
            <a:off x="23059744" y="23039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06" name="Shape 506"/>
          <p:cNvSpPr/>
          <p:nvPr/>
        </p:nvSpPr>
        <p:spPr>
          <a:xfrm>
            <a:off x="23434319" y="2293775"/>
            <a:ext cx="362319"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07" name="Shape 507"/>
          <p:cNvSpPr/>
          <p:nvPr/>
        </p:nvSpPr>
        <p:spPr>
          <a:xfrm>
            <a:off x="23533041" y="679475"/>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508" name="Shape 508"/>
          <p:cNvSpPr/>
          <p:nvPr/>
        </p:nvSpPr>
        <p:spPr>
          <a:xfrm>
            <a:off x="22295586" y="2303926"/>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09" name="Shape 509"/>
          <p:cNvSpPr/>
          <p:nvPr/>
        </p:nvSpPr>
        <p:spPr>
          <a:xfrm>
            <a:off x="22807637" y="32721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10" name="Shape 510"/>
          <p:cNvSpPr/>
          <p:nvPr/>
        </p:nvSpPr>
        <p:spPr>
          <a:xfrm>
            <a:off x="22685170" y="2919675"/>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511" name="Shape 511"/>
          <p:cNvSpPr/>
          <p:nvPr/>
        </p:nvSpPr>
        <p:spPr>
          <a:xfrm>
            <a:off x="22105765" y="337197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512" name="Shape 512"/>
          <p:cNvSpPr/>
          <p:nvPr/>
        </p:nvSpPr>
        <p:spPr>
          <a:xfrm>
            <a:off x="22952540" y="4080267"/>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13" name="Shape 513"/>
          <p:cNvSpPr/>
          <p:nvPr/>
        </p:nvSpPr>
        <p:spPr>
          <a:xfrm>
            <a:off x="23958458" y="4416018"/>
            <a:ext cx="362318"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14" name="Shape 514"/>
          <p:cNvSpPr/>
          <p:nvPr/>
        </p:nvSpPr>
        <p:spPr>
          <a:xfrm>
            <a:off x="21582408" y="2451310"/>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515" name="Shape 515"/>
          <p:cNvSpPr/>
          <p:nvPr/>
        </p:nvSpPr>
        <p:spPr>
          <a:xfrm>
            <a:off x="23169066" y="4080267"/>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16" name="Shape 516"/>
          <p:cNvSpPr/>
          <p:nvPr/>
        </p:nvSpPr>
        <p:spPr>
          <a:xfrm>
            <a:off x="22807637" y="3371979"/>
            <a:ext cx="287911" cy="296442"/>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sp>
        <p:nvSpPr>
          <p:cNvPr id="517" name="Shape 517"/>
          <p:cNvSpPr/>
          <p:nvPr/>
        </p:nvSpPr>
        <p:spPr>
          <a:xfrm>
            <a:off x="21759220" y="99463"/>
            <a:ext cx="1111467" cy="1079609"/>
          </a:xfrm>
          <a:prstGeom prst="ellipse">
            <a:avLst/>
          </a:prstGeom>
          <a:solidFill>
            <a:srgbClr val="CE1E2E">
              <a:alpha val="65116"/>
            </a:srgbClr>
          </a:solidFill>
          <a:ln w="12700">
            <a:miter lim="400000"/>
          </a:ln>
          <a:effectLst>
            <a:outerShdw blurRad="927100" dist="374400" dir="5400000" rotWithShape="0">
              <a:srgbClr val="B9002E"/>
            </a:outerShdw>
          </a:effectLst>
        </p:spPr>
        <p:txBody>
          <a:bodyPr lIns="50800" tIns="50800" rIns="50800" bIns="50800" anchor="ctr"/>
          <a:lstStyle/>
          <a:p>
            <a:pPr>
              <a:defRPr sz="3200">
                <a:solidFill>
                  <a:srgbClr val="FFFFFF"/>
                </a:solidFill>
              </a:defRPr>
            </a:pPr>
            <a:endParaRPr/>
          </a:p>
        </p:txBody>
      </p:sp>
      <p:sp>
        <p:nvSpPr>
          <p:cNvPr id="518" name="Shape 518"/>
          <p:cNvSpPr/>
          <p:nvPr/>
        </p:nvSpPr>
        <p:spPr>
          <a:xfrm>
            <a:off x="21274918" y="769919"/>
            <a:ext cx="958333" cy="898720"/>
          </a:xfrm>
          <a:prstGeom prst="ellipse">
            <a:avLst/>
          </a:prstGeom>
          <a:gradFill>
            <a:gsLst>
              <a:gs pos="0">
                <a:srgbClr val="FFFFFF">
                  <a:alpha val="59175"/>
                </a:srgbClr>
              </a:gs>
              <a:gs pos="54330">
                <a:srgbClr val="CE1E2E">
                  <a:alpha val="59175"/>
                </a:srgbClr>
              </a:gs>
            </a:gsLst>
            <a:lin ang="5400000"/>
          </a:gradFill>
          <a:ln w="12700">
            <a:miter lim="400000"/>
          </a:ln>
          <a:effectLst>
            <a:outerShdw dist="374400" dir="5400000" rotWithShape="0">
              <a:srgbClr val="CE1E2E">
                <a:alpha val="38300"/>
              </a:srgbClr>
            </a:outerShdw>
          </a:effectLst>
        </p:spPr>
        <p:txBody>
          <a:bodyPr lIns="50800" tIns="50800" rIns="50800" bIns="50800" anchor="ctr"/>
          <a:lstStyle/>
          <a:p>
            <a:pPr>
              <a:defRPr sz="3200">
                <a:solidFill>
                  <a:srgbClr val="FFFFFF"/>
                </a:solidFill>
              </a:defRPr>
            </a:pPr>
            <a:endParaRPr/>
          </a:p>
        </p:txBody>
      </p:sp>
      <p:sp>
        <p:nvSpPr>
          <p:cNvPr id="519" name="Shape 519"/>
          <p:cNvSpPr/>
          <p:nvPr/>
        </p:nvSpPr>
        <p:spPr>
          <a:xfrm>
            <a:off x="22053825" y="1231131"/>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reflection endPos="40000" dir="5400000" sy="-100000" algn="bl" rotWithShape="0"/>
          </a:effectLst>
        </p:spPr>
        <p:txBody>
          <a:bodyPr lIns="50800" tIns="50800" rIns="50800" bIns="50800" anchor="ctr"/>
          <a:lstStyle/>
          <a:p>
            <a:pPr>
              <a:defRPr sz="3200">
                <a:solidFill>
                  <a:srgbClr val="FFFFFF"/>
                </a:solidFill>
              </a:defRPr>
            </a:pPr>
            <a:endParaRPr/>
          </a:p>
        </p:txBody>
      </p:sp>
      <p:sp>
        <p:nvSpPr>
          <p:cNvPr id="520" name="Shape 520"/>
          <p:cNvSpPr/>
          <p:nvPr/>
        </p:nvSpPr>
        <p:spPr>
          <a:xfrm>
            <a:off x="20683694" y="-397826"/>
            <a:ext cx="1111467" cy="1079609"/>
          </a:xfrm>
          <a:prstGeom prst="ellipse">
            <a:avLst/>
          </a:prstGeom>
          <a:solidFill>
            <a:schemeClr val="accent5">
              <a:hueOff val="-522602"/>
              <a:satOff val="-6700"/>
              <a:lumOff val="-22320"/>
              <a:alpha val="68296"/>
            </a:schemeClr>
          </a:solidFill>
          <a:ln w="12700">
            <a:miter lim="400000"/>
          </a:ln>
          <a:effectLst>
            <a:outerShdw blurRad="927100" dist="374400" dir="5400000" rotWithShape="0">
              <a:srgbClr val="CE1E2E"/>
            </a:outerShdw>
          </a:effectLst>
        </p:spPr>
        <p:txBody>
          <a:bodyPr lIns="50800" tIns="50800" rIns="50800" bIns="50800" anchor="ctr"/>
          <a:lstStyle/>
          <a:p>
            <a:pPr>
              <a:defRPr sz="3200">
                <a:solidFill>
                  <a:srgbClr val="FFFFFF"/>
                </a:solidFill>
              </a:defRPr>
            </a:pPr>
            <a:endParaRPr/>
          </a:p>
        </p:txBody>
      </p:sp>
      <p:sp>
        <p:nvSpPr>
          <p:cNvPr id="521" name="Shape 521"/>
          <p:cNvSpPr/>
          <p:nvPr/>
        </p:nvSpPr>
        <p:spPr>
          <a:xfrm>
            <a:off x="22270352" y="1231131"/>
            <a:ext cx="678414" cy="607031"/>
          </a:xfrm>
          <a:prstGeom prst="ellipse">
            <a:avLst/>
          </a:prstGeom>
          <a:solidFill>
            <a:schemeClr val="accent5">
              <a:alpha val="68296"/>
            </a:schemeClr>
          </a:solidFill>
          <a:ln w="12700">
            <a:miter lim="400000"/>
          </a:ln>
          <a:effectLst>
            <a:outerShdw dist="374400" dir="5400000" rotWithShape="0">
              <a:srgbClr val="000000">
                <a:alpha val="0"/>
              </a:srgbClr>
            </a:outerShdw>
          </a:effectLst>
        </p:spPr>
        <p:txBody>
          <a:bodyPr lIns="50800" tIns="50800" rIns="50800" bIns="50800" anchor="ctr"/>
          <a:lstStyle/>
          <a:p>
            <a:pPr>
              <a:defRPr sz="3200">
                <a:solidFill>
                  <a:srgbClr val="FFFFFF"/>
                </a:solidFill>
              </a:defRPr>
            </a:pPr>
            <a:endParaRPr/>
          </a:p>
        </p:txBody>
      </p:sp>
      <p:sp>
        <p:nvSpPr>
          <p:cNvPr id="522" name="Shape 522"/>
          <p:cNvSpPr/>
          <p:nvPr/>
        </p:nvSpPr>
        <p:spPr>
          <a:xfrm>
            <a:off x="21921931" y="2046233"/>
            <a:ext cx="287911" cy="296443"/>
          </a:xfrm>
          <a:prstGeom prst="ellipse">
            <a:avLst/>
          </a:prstGeom>
          <a:solidFill>
            <a:srgbClr val="FFFFFF">
              <a:alpha val="82047"/>
            </a:srgbClr>
          </a:solidFill>
          <a:ln w="12700">
            <a:miter lim="400000"/>
          </a:ln>
          <a:effectLst>
            <a:outerShdw blurRad="571500" dist="374400" dir="5400000" rotWithShape="0">
              <a:srgbClr val="FFFFFF">
                <a:alpha val="0"/>
              </a:srgbClr>
            </a:outerShdw>
            <a:reflection stA="50000" endPos="40000" dir="5400000" sy="-100000" algn="bl" rotWithShape="0"/>
          </a:effectLst>
        </p:spPr>
        <p:txBody>
          <a:bodyPr lIns="50800" tIns="50800" rIns="50800" bIns="50800" anchor="ctr"/>
          <a:lstStyle/>
          <a:p>
            <a:pPr>
              <a:defRPr sz="3200">
                <a:solidFill>
                  <a:srgbClr val="FFFFFF"/>
                </a:solidFill>
              </a:defRPr>
            </a:pPr>
            <a:endParaRPr/>
          </a:p>
        </p:txBody>
      </p:sp>
      <p:pic>
        <p:nvPicPr>
          <p:cNvPr id="523" name="giphy (22).gif"/>
          <p:cNvPicPr>
            <a:picLocks/>
          </p:cNvPicPr>
          <p:nvPr/>
        </p:nvPicPr>
        <p:blipFill>
          <a:blip r:embed="rId4">
            <a:extLst/>
          </a:blip>
          <a:stretch>
            <a:fillRect/>
          </a:stretch>
        </p:blipFill>
        <p:spPr>
          <a:xfrm>
            <a:off x="8214726" y="6586735"/>
            <a:ext cx="7954548" cy="5965911"/>
          </a:xfrm>
          <a:prstGeom prst="rect">
            <a:avLst/>
          </a:prstGeom>
          <a:ln w="12700">
            <a:miter lim="400000"/>
          </a:ln>
        </p:spPr>
      </p:pic>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92</TotalTime>
  <Words>2701</Words>
  <Application>Microsoft Office PowerPoint</Application>
  <PresentationFormat>Custom</PresentationFormat>
  <Paragraphs>357</Paragraphs>
  <Slides>57</Slides>
  <Notes>57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vt:lpstr>
      <vt:lpstr>Century Gothic</vt:lpstr>
      <vt:lpstr>Futura</vt:lpstr>
      <vt:lpstr>Helvetica</vt:lpstr>
      <vt:lpstr>Helvetica Light</vt:lpstr>
      <vt:lpstr>Helvetica Neue</vt:lpstr>
      <vt:lpstr>Open Sans Light</vt:lpstr>
      <vt:lpstr>TravelOregon</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 Sherifdeen</dc:creator>
  <cp:lastModifiedBy>Mo Sherifdeen</cp:lastModifiedBy>
  <cp:revision>9</cp:revision>
  <dcterms:modified xsi:type="dcterms:W3CDTF">2017-03-17T16:15:17Z</dcterms:modified>
</cp:coreProperties>
</file>