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4"/>
  </p:sldMasterIdLst>
  <p:notesMasterIdLst>
    <p:notesMasterId r:id="rId36"/>
  </p:notesMasterIdLst>
  <p:sldIdLst>
    <p:sldId id="284" r:id="rId5"/>
    <p:sldId id="256" r:id="rId6"/>
    <p:sldId id="257" r:id="rId7"/>
    <p:sldId id="286"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9" r:id="rId31"/>
    <p:sldId id="280" r:id="rId32"/>
    <p:sldId id="281" r:id="rId33"/>
    <p:sldId id="287" r:id="rId34"/>
    <p:sldId id="288"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Century Gothic" panose="020B0502020202020204" pitchFamily="34" charset="0"/>
      <p:regular r:id="rId41"/>
      <p:bold r:id="rId42"/>
      <p:italic r:id="rId43"/>
      <p:boldItalic r:id="rId44"/>
    </p:embeddedFont>
    <p:embeddedFont>
      <p:font typeface="Helvetica Neue" panose="020B0604020202020204" charset="0"/>
      <p:regular r:id="rId45"/>
      <p:bold r:id="rId46"/>
      <p:italic r:id="rId47"/>
      <p:boldItalic r:id="rId48"/>
    </p:embeddedFont>
    <p:embeddedFont>
      <p:font typeface="Mark Pro Book" panose="020B0604020201010104" pitchFamily="34" charset="0"/>
      <p:regular r:id="rId49"/>
    </p:embeddedFont>
    <p:embeddedFont>
      <p:font typeface="Mark Pro Heavy" panose="020B0904020201010104" pitchFamily="34" charset="0"/>
      <p:bold r:id="rId50"/>
    </p:embeddedFont>
    <p:embeddedFont>
      <p:font typeface="Poppins" panose="00000500000000000000" pitchFamily="2" charset="0"/>
      <p:regular r:id="rId51"/>
      <p:bold r:id="rId52"/>
      <p:italic r:id="rId53"/>
      <p:boldItalic r:id="rId54"/>
    </p:embeddedFont>
    <p:embeddedFont>
      <p:font typeface="Poppins Black" panose="00000A00000000000000" pitchFamily="2" charset="0"/>
      <p:bold r:id="rId55"/>
      <p:boldItalic r:id="rId56"/>
    </p:embeddedFont>
    <p:embeddedFont>
      <p:font typeface="Poppins Light" panose="00000400000000000000" pitchFamily="2" charset="0"/>
      <p:regular r:id="rId57"/>
      <p:bold r:id="rId58"/>
      <p:italic r:id="rId59"/>
      <p:boldItalic r:id="rId60"/>
    </p:embeddedFont>
    <p:embeddedFont>
      <p:font typeface="Poppins Medium" panose="00000600000000000000" pitchFamily="2" charset="0"/>
      <p:regular r:id="rId61"/>
      <p:bold r:id="rId62"/>
      <p:italic r:id="rId63"/>
      <p:boldItalic r:id="rId64"/>
    </p:embeddedFont>
    <p:embeddedFont>
      <p:font typeface="Poppins SemiBold" panose="000007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E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D7C01-2898-462B-896C-4A4F2A2B4983}" v="14" dt="2022-04-21T21:48:57.468"/>
    <p1510:client id="{37C1D7A6-76FB-4BA4-B36E-CF5BA3DACCDF}" v="3" dt="2022-04-21T16:44:19.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5" d="100"/>
          <a:sy n="135" d="100"/>
        </p:scale>
        <p:origin x="84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2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15.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3.fntdata"/><Relationship Id="rId34" Type="http://schemas.openxmlformats.org/officeDocument/2006/relationships/slide" Target="slides/slide30.xml"/><Relationship Id="rId50" Type="http://schemas.openxmlformats.org/officeDocument/2006/relationships/font" Target="fonts/font14.fntdata"/><Relationship Id="rId55" Type="http://schemas.openxmlformats.org/officeDocument/2006/relationships/font" Target="fonts/font19.fntdata"/><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Jorgensen" userId="1f18f5b4-6844-44eb-a9ca-13942670ad2c" providerId="ADAL" clId="{363D7C01-2898-462B-896C-4A4F2A2B4983}"/>
    <pc:docChg chg="undo redo custSel addSld delSld modSld sldOrd modMainMaster">
      <pc:chgData name="Kate Jorgensen" userId="1f18f5b4-6844-44eb-a9ca-13942670ad2c" providerId="ADAL" clId="{363D7C01-2898-462B-896C-4A4F2A2B4983}" dt="2022-04-21T21:57:20.766" v="1043" actId="20577"/>
      <pc:docMkLst>
        <pc:docMk/>
      </pc:docMkLst>
      <pc:sldChg chg="modSp mod">
        <pc:chgData name="Kate Jorgensen" userId="1f18f5b4-6844-44eb-a9ca-13942670ad2c" providerId="ADAL" clId="{363D7C01-2898-462B-896C-4A4F2A2B4983}" dt="2022-04-21T16:48:49.890" v="1" actId="2711"/>
        <pc:sldMkLst>
          <pc:docMk/>
          <pc:sldMk cId="0" sldId="256"/>
        </pc:sldMkLst>
        <pc:spChg chg="mod">
          <ac:chgData name="Kate Jorgensen" userId="1f18f5b4-6844-44eb-a9ca-13942670ad2c" providerId="ADAL" clId="{363D7C01-2898-462B-896C-4A4F2A2B4983}" dt="2022-04-21T16:48:44.262" v="0" actId="2711"/>
          <ac:spMkLst>
            <pc:docMk/>
            <pc:sldMk cId="0" sldId="256"/>
            <ac:spMk id="40" creationId="{00000000-0000-0000-0000-000000000000}"/>
          </ac:spMkLst>
        </pc:spChg>
        <pc:spChg chg="mod">
          <ac:chgData name="Kate Jorgensen" userId="1f18f5b4-6844-44eb-a9ca-13942670ad2c" providerId="ADAL" clId="{363D7C01-2898-462B-896C-4A4F2A2B4983}" dt="2022-04-21T16:48:49.890" v="1" actId="2711"/>
          <ac:spMkLst>
            <pc:docMk/>
            <pc:sldMk cId="0" sldId="256"/>
            <ac:spMk id="41" creationId="{00000000-0000-0000-0000-000000000000}"/>
          </ac:spMkLst>
        </pc:spChg>
      </pc:sldChg>
      <pc:sldChg chg="addSp delSp modSp mod">
        <pc:chgData name="Kate Jorgensen" userId="1f18f5b4-6844-44eb-a9ca-13942670ad2c" providerId="ADAL" clId="{363D7C01-2898-462B-896C-4A4F2A2B4983}" dt="2022-04-21T21:35:07.069" v="374" actId="478"/>
        <pc:sldMkLst>
          <pc:docMk/>
          <pc:sldMk cId="0" sldId="257"/>
        </pc:sldMkLst>
        <pc:spChg chg="add del mod">
          <ac:chgData name="Kate Jorgensen" userId="1f18f5b4-6844-44eb-a9ca-13942670ad2c" providerId="ADAL" clId="{363D7C01-2898-462B-896C-4A4F2A2B4983}" dt="2022-04-21T21:35:07.069" v="374" actId="478"/>
          <ac:spMkLst>
            <pc:docMk/>
            <pc:sldMk cId="0" sldId="257"/>
            <ac:spMk id="3" creationId="{BAE27387-938F-4A11-9531-FDD0894C8753}"/>
          </ac:spMkLst>
        </pc:spChg>
        <pc:spChg chg="del">
          <ac:chgData name="Kate Jorgensen" userId="1f18f5b4-6844-44eb-a9ca-13942670ad2c" providerId="ADAL" clId="{363D7C01-2898-462B-896C-4A4F2A2B4983}" dt="2022-04-21T21:35:04.923" v="372" actId="478"/>
          <ac:spMkLst>
            <pc:docMk/>
            <pc:sldMk cId="0" sldId="257"/>
            <ac:spMk id="47" creationId="{00000000-0000-0000-0000-000000000000}"/>
          </ac:spMkLst>
        </pc:spChg>
      </pc:sldChg>
      <pc:sldChg chg="addSp delSp modSp mod">
        <pc:chgData name="Kate Jorgensen" userId="1f18f5b4-6844-44eb-a9ca-13942670ad2c" providerId="ADAL" clId="{363D7C01-2898-462B-896C-4A4F2A2B4983}" dt="2022-04-21T21:10:26.406" v="252" actId="1076"/>
        <pc:sldMkLst>
          <pc:docMk/>
          <pc:sldMk cId="0" sldId="258"/>
        </pc:sldMkLst>
        <pc:spChg chg="add del mod">
          <ac:chgData name="Kate Jorgensen" userId="1f18f5b4-6844-44eb-a9ca-13942670ad2c" providerId="ADAL" clId="{363D7C01-2898-462B-896C-4A4F2A2B4983}" dt="2022-04-21T21:10:26.023" v="251"/>
          <ac:spMkLst>
            <pc:docMk/>
            <pc:sldMk cId="0" sldId="258"/>
            <ac:spMk id="4" creationId="{49A9675A-E61C-4403-91A6-1918908765A7}"/>
          </ac:spMkLst>
        </pc:spChg>
        <pc:spChg chg="mod">
          <ac:chgData name="Kate Jorgensen" userId="1f18f5b4-6844-44eb-a9ca-13942670ad2c" providerId="ADAL" clId="{363D7C01-2898-462B-896C-4A4F2A2B4983}" dt="2022-04-21T21:10:26.406" v="252" actId="1076"/>
          <ac:spMkLst>
            <pc:docMk/>
            <pc:sldMk cId="0" sldId="258"/>
            <ac:spMk id="53" creationId="{00000000-0000-0000-0000-000000000000}"/>
          </ac:spMkLst>
        </pc:spChg>
      </pc:sldChg>
      <pc:sldChg chg="modSp mod">
        <pc:chgData name="Kate Jorgensen" userId="1f18f5b4-6844-44eb-a9ca-13942670ad2c" providerId="ADAL" clId="{363D7C01-2898-462B-896C-4A4F2A2B4983}" dt="2022-04-21T21:17:01.885" v="253" actId="1076"/>
        <pc:sldMkLst>
          <pc:docMk/>
          <pc:sldMk cId="0" sldId="260"/>
        </pc:sldMkLst>
        <pc:picChg chg="mod">
          <ac:chgData name="Kate Jorgensen" userId="1f18f5b4-6844-44eb-a9ca-13942670ad2c" providerId="ADAL" clId="{363D7C01-2898-462B-896C-4A4F2A2B4983}" dt="2022-04-21T21:17:01.885" v="253" actId="1076"/>
          <ac:picMkLst>
            <pc:docMk/>
            <pc:sldMk cId="0" sldId="260"/>
            <ac:picMk id="74" creationId="{00000000-0000-0000-0000-000000000000}"/>
          </ac:picMkLst>
        </pc:picChg>
      </pc:sldChg>
      <pc:sldChg chg="modSp mod">
        <pc:chgData name="Kate Jorgensen" userId="1f18f5b4-6844-44eb-a9ca-13942670ad2c" providerId="ADAL" clId="{363D7C01-2898-462B-896C-4A4F2A2B4983}" dt="2022-04-21T21:19:01.237" v="254" actId="1076"/>
        <pc:sldMkLst>
          <pc:docMk/>
          <pc:sldMk cId="0" sldId="261"/>
        </pc:sldMkLst>
        <pc:spChg chg="mod">
          <ac:chgData name="Kate Jorgensen" userId="1f18f5b4-6844-44eb-a9ca-13942670ad2c" providerId="ADAL" clId="{363D7C01-2898-462B-896C-4A4F2A2B4983}" dt="2022-04-21T21:19:01.237" v="254" actId="1076"/>
          <ac:spMkLst>
            <pc:docMk/>
            <pc:sldMk cId="0" sldId="261"/>
            <ac:spMk id="85" creationId="{00000000-0000-0000-0000-000000000000}"/>
          </ac:spMkLst>
        </pc:spChg>
      </pc:sldChg>
      <pc:sldChg chg="modSp mod">
        <pc:chgData name="Kate Jorgensen" userId="1f18f5b4-6844-44eb-a9ca-13942670ad2c" providerId="ADAL" clId="{363D7C01-2898-462B-896C-4A4F2A2B4983}" dt="2022-04-21T21:28:31.238" v="256" actId="1076"/>
        <pc:sldMkLst>
          <pc:docMk/>
          <pc:sldMk cId="0" sldId="266"/>
        </pc:sldMkLst>
        <pc:spChg chg="mod">
          <ac:chgData name="Kate Jorgensen" userId="1f18f5b4-6844-44eb-a9ca-13942670ad2c" providerId="ADAL" clId="{363D7C01-2898-462B-896C-4A4F2A2B4983}" dt="2022-04-21T21:28:31.238" v="256" actId="1076"/>
          <ac:spMkLst>
            <pc:docMk/>
            <pc:sldMk cId="0" sldId="266"/>
            <ac:spMk id="136" creationId="{00000000-0000-0000-0000-000000000000}"/>
          </ac:spMkLst>
        </pc:spChg>
      </pc:sldChg>
      <pc:sldChg chg="modSp mod">
        <pc:chgData name="Kate Jorgensen" userId="1f18f5b4-6844-44eb-a9ca-13942670ad2c" providerId="ADAL" clId="{363D7C01-2898-462B-896C-4A4F2A2B4983}" dt="2022-04-21T21:35:55.182" v="380" actId="1076"/>
        <pc:sldMkLst>
          <pc:docMk/>
          <pc:sldMk cId="0" sldId="277"/>
        </pc:sldMkLst>
        <pc:spChg chg="mod">
          <ac:chgData name="Kate Jorgensen" userId="1f18f5b4-6844-44eb-a9ca-13942670ad2c" providerId="ADAL" clId="{363D7C01-2898-462B-896C-4A4F2A2B4983}" dt="2022-04-21T21:35:55.182" v="380" actId="1076"/>
          <ac:spMkLst>
            <pc:docMk/>
            <pc:sldMk cId="0" sldId="277"/>
            <ac:spMk id="242" creationId="{00000000-0000-0000-0000-000000000000}"/>
          </ac:spMkLst>
        </pc:spChg>
        <pc:spChg chg="mod">
          <ac:chgData name="Kate Jorgensen" userId="1f18f5b4-6844-44eb-a9ca-13942670ad2c" providerId="ADAL" clId="{363D7C01-2898-462B-896C-4A4F2A2B4983}" dt="2022-04-21T21:35:55.182" v="380" actId="1076"/>
          <ac:spMkLst>
            <pc:docMk/>
            <pc:sldMk cId="0" sldId="277"/>
            <ac:spMk id="244" creationId="{00000000-0000-0000-0000-000000000000}"/>
          </ac:spMkLst>
        </pc:spChg>
        <pc:spChg chg="mod">
          <ac:chgData name="Kate Jorgensen" userId="1f18f5b4-6844-44eb-a9ca-13942670ad2c" providerId="ADAL" clId="{363D7C01-2898-462B-896C-4A4F2A2B4983}" dt="2022-04-21T21:35:55.182" v="380" actId="1076"/>
          <ac:spMkLst>
            <pc:docMk/>
            <pc:sldMk cId="0" sldId="277"/>
            <ac:spMk id="245" creationId="{00000000-0000-0000-0000-000000000000}"/>
          </ac:spMkLst>
        </pc:spChg>
        <pc:grpChg chg="mod">
          <ac:chgData name="Kate Jorgensen" userId="1f18f5b4-6844-44eb-a9ca-13942670ad2c" providerId="ADAL" clId="{363D7C01-2898-462B-896C-4A4F2A2B4983}" dt="2022-04-21T21:35:55.182" v="380" actId="1076"/>
          <ac:grpSpMkLst>
            <pc:docMk/>
            <pc:sldMk cId="0" sldId="277"/>
            <ac:grpSpMk id="233" creationId="{00000000-0000-0000-0000-000000000000}"/>
          </ac:grpSpMkLst>
        </pc:grpChg>
        <pc:grpChg chg="mod">
          <ac:chgData name="Kate Jorgensen" userId="1f18f5b4-6844-44eb-a9ca-13942670ad2c" providerId="ADAL" clId="{363D7C01-2898-462B-896C-4A4F2A2B4983}" dt="2022-04-21T21:35:55.182" v="380" actId="1076"/>
          <ac:grpSpMkLst>
            <pc:docMk/>
            <pc:sldMk cId="0" sldId="277"/>
            <ac:grpSpMk id="236" creationId="{00000000-0000-0000-0000-000000000000}"/>
          </ac:grpSpMkLst>
        </pc:grpChg>
        <pc:grpChg chg="mod">
          <ac:chgData name="Kate Jorgensen" userId="1f18f5b4-6844-44eb-a9ca-13942670ad2c" providerId="ADAL" clId="{363D7C01-2898-462B-896C-4A4F2A2B4983}" dt="2022-04-21T21:35:55.182" v="380" actId="1076"/>
          <ac:grpSpMkLst>
            <pc:docMk/>
            <pc:sldMk cId="0" sldId="277"/>
            <ac:grpSpMk id="239" creationId="{00000000-0000-0000-0000-000000000000}"/>
          </ac:grpSpMkLst>
        </pc:grpChg>
      </pc:sldChg>
      <pc:sldChg chg="addSp delSp modSp mod">
        <pc:chgData name="Kate Jorgensen" userId="1f18f5b4-6844-44eb-a9ca-13942670ad2c" providerId="ADAL" clId="{363D7C01-2898-462B-896C-4A4F2A2B4983}" dt="2022-04-21T21:36:20.305" v="416" actId="20577"/>
        <pc:sldMkLst>
          <pc:docMk/>
          <pc:sldMk cId="0" sldId="278"/>
        </pc:sldMkLst>
        <pc:spChg chg="add del mod">
          <ac:chgData name="Kate Jorgensen" userId="1f18f5b4-6844-44eb-a9ca-13942670ad2c" providerId="ADAL" clId="{363D7C01-2898-462B-896C-4A4F2A2B4983}" dt="2022-04-21T21:36:05.587" v="383" actId="478"/>
          <ac:spMkLst>
            <pc:docMk/>
            <pc:sldMk cId="0" sldId="278"/>
            <ac:spMk id="3" creationId="{E894771C-1558-40E6-AA4B-852A1476FCEE}"/>
          </ac:spMkLst>
        </pc:spChg>
        <pc:spChg chg="mod">
          <ac:chgData name="Kate Jorgensen" userId="1f18f5b4-6844-44eb-a9ca-13942670ad2c" providerId="ADAL" clId="{363D7C01-2898-462B-896C-4A4F2A2B4983}" dt="2022-04-21T21:36:20.305" v="416" actId="20577"/>
          <ac:spMkLst>
            <pc:docMk/>
            <pc:sldMk cId="0" sldId="278"/>
            <ac:spMk id="250" creationId="{00000000-0000-0000-0000-000000000000}"/>
          </ac:spMkLst>
        </pc:spChg>
        <pc:spChg chg="del">
          <ac:chgData name="Kate Jorgensen" userId="1f18f5b4-6844-44eb-a9ca-13942670ad2c" providerId="ADAL" clId="{363D7C01-2898-462B-896C-4A4F2A2B4983}" dt="2022-04-21T21:36:03.198" v="381" actId="478"/>
          <ac:spMkLst>
            <pc:docMk/>
            <pc:sldMk cId="0" sldId="278"/>
            <ac:spMk id="251" creationId="{00000000-0000-0000-0000-000000000000}"/>
          </ac:spMkLst>
        </pc:spChg>
      </pc:sldChg>
      <pc:sldChg chg="addSp delSp modSp mod">
        <pc:chgData name="Kate Jorgensen" userId="1f18f5b4-6844-44eb-a9ca-13942670ad2c" providerId="ADAL" clId="{363D7C01-2898-462B-896C-4A4F2A2B4983}" dt="2022-04-21T21:57:03.258" v="1020" actId="255"/>
        <pc:sldMkLst>
          <pc:docMk/>
          <pc:sldMk cId="0" sldId="280"/>
        </pc:sldMkLst>
        <pc:spChg chg="add del mod">
          <ac:chgData name="Kate Jorgensen" userId="1f18f5b4-6844-44eb-a9ca-13942670ad2c" providerId="ADAL" clId="{363D7C01-2898-462B-896C-4A4F2A2B4983}" dt="2022-04-21T21:47:16.884" v="642" actId="478"/>
          <ac:spMkLst>
            <pc:docMk/>
            <pc:sldMk cId="0" sldId="280"/>
            <ac:spMk id="5" creationId="{53986193-E3C8-43C1-A32F-3D55EAF16183}"/>
          </ac:spMkLst>
        </pc:spChg>
        <pc:spChg chg="add del mod">
          <ac:chgData name="Kate Jorgensen" userId="1f18f5b4-6844-44eb-a9ca-13942670ad2c" providerId="ADAL" clId="{363D7C01-2898-462B-896C-4A4F2A2B4983}" dt="2022-04-21T21:57:03.258" v="1020" actId="255"/>
          <ac:spMkLst>
            <pc:docMk/>
            <pc:sldMk cId="0" sldId="280"/>
            <ac:spMk id="266" creationId="{00000000-0000-0000-0000-000000000000}"/>
          </ac:spMkLst>
        </pc:spChg>
        <pc:picChg chg="add del mod">
          <ac:chgData name="Kate Jorgensen" userId="1f18f5b4-6844-44eb-a9ca-13942670ad2c" providerId="ADAL" clId="{363D7C01-2898-462B-896C-4A4F2A2B4983}" dt="2022-04-21T21:49:23.254" v="766" actId="478"/>
          <ac:picMkLst>
            <pc:docMk/>
            <pc:sldMk cId="0" sldId="280"/>
            <ac:picMk id="4" creationId="{692BCEF1-C3EC-4151-A0AA-2150629A68F8}"/>
          </ac:picMkLst>
        </pc:picChg>
        <pc:picChg chg="del">
          <ac:chgData name="Kate Jorgensen" userId="1f18f5b4-6844-44eb-a9ca-13942670ad2c" providerId="ADAL" clId="{363D7C01-2898-462B-896C-4A4F2A2B4983}" dt="2022-04-21T21:55:41.779" v="964" actId="478"/>
          <ac:picMkLst>
            <pc:docMk/>
            <pc:sldMk cId="0" sldId="280"/>
            <ac:picMk id="265" creationId="{00000000-0000-0000-0000-000000000000}"/>
          </ac:picMkLst>
        </pc:picChg>
      </pc:sldChg>
      <pc:sldChg chg="delSp modSp mod">
        <pc:chgData name="Kate Jorgensen" userId="1f18f5b4-6844-44eb-a9ca-13942670ad2c" providerId="ADAL" clId="{363D7C01-2898-462B-896C-4A4F2A2B4983}" dt="2022-04-21T21:49:48" v="770" actId="1076"/>
        <pc:sldMkLst>
          <pc:docMk/>
          <pc:sldMk cId="0" sldId="281"/>
        </pc:sldMkLst>
        <pc:spChg chg="del mod">
          <ac:chgData name="Kate Jorgensen" userId="1f18f5b4-6844-44eb-a9ca-13942670ad2c" providerId="ADAL" clId="{363D7C01-2898-462B-896C-4A4F2A2B4983}" dt="2022-04-21T16:49:24.043" v="4" actId="21"/>
          <ac:spMkLst>
            <pc:docMk/>
            <pc:sldMk cId="0" sldId="281"/>
            <ac:spMk id="272" creationId="{00000000-0000-0000-0000-000000000000}"/>
          </ac:spMkLst>
        </pc:spChg>
        <pc:picChg chg="mod">
          <ac:chgData name="Kate Jorgensen" userId="1f18f5b4-6844-44eb-a9ca-13942670ad2c" providerId="ADAL" clId="{363D7C01-2898-462B-896C-4A4F2A2B4983}" dt="2022-04-21T21:49:48" v="770" actId="1076"/>
          <ac:picMkLst>
            <pc:docMk/>
            <pc:sldMk cId="0" sldId="281"/>
            <ac:picMk id="271" creationId="{00000000-0000-0000-0000-000000000000}"/>
          </ac:picMkLst>
        </pc:picChg>
      </pc:sldChg>
      <pc:sldChg chg="addSp delSp modSp new del mod">
        <pc:chgData name="Kate Jorgensen" userId="1f18f5b4-6844-44eb-a9ca-13942670ad2c" providerId="ADAL" clId="{363D7C01-2898-462B-896C-4A4F2A2B4983}" dt="2022-04-21T21:37:03.922" v="419" actId="47"/>
        <pc:sldMkLst>
          <pc:docMk/>
          <pc:sldMk cId="4004190836" sldId="282"/>
        </pc:sldMkLst>
        <pc:spChg chg="add del mod">
          <ac:chgData name="Kate Jorgensen" userId="1f18f5b4-6844-44eb-a9ca-13942670ad2c" providerId="ADAL" clId="{363D7C01-2898-462B-896C-4A4F2A2B4983}" dt="2022-04-21T17:02:46.944" v="93" actId="478"/>
          <ac:spMkLst>
            <pc:docMk/>
            <pc:sldMk cId="4004190836" sldId="282"/>
            <ac:spMk id="2" creationId="{2DCB037D-D9BC-4CBF-AD27-298F71C37989}"/>
          </ac:spMkLst>
        </pc:spChg>
        <pc:spChg chg="add del mod">
          <ac:chgData name="Kate Jorgensen" userId="1f18f5b4-6844-44eb-a9ca-13942670ad2c" providerId="ADAL" clId="{363D7C01-2898-462B-896C-4A4F2A2B4983}" dt="2022-04-21T17:02:49.050" v="94" actId="478"/>
          <ac:spMkLst>
            <pc:docMk/>
            <pc:sldMk cId="4004190836" sldId="282"/>
            <ac:spMk id="4" creationId="{88D300AB-AF7C-4D3A-AD40-30500CA08CD5}"/>
          </ac:spMkLst>
        </pc:spChg>
        <pc:spChg chg="add mod">
          <ac:chgData name="Kate Jorgensen" userId="1f18f5b4-6844-44eb-a9ca-13942670ad2c" providerId="ADAL" clId="{363D7C01-2898-462B-896C-4A4F2A2B4983}" dt="2022-04-21T21:01:22.358" v="246" actId="20577"/>
          <ac:spMkLst>
            <pc:docMk/>
            <pc:sldMk cId="4004190836" sldId="282"/>
            <ac:spMk id="5" creationId="{5EEA0C68-7F16-45AB-B6F9-065FA2008713}"/>
          </ac:spMkLst>
        </pc:spChg>
        <pc:spChg chg="add mod">
          <ac:chgData name="Kate Jorgensen" userId="1f18f5b4-6844-44eb-a9ca-13942670ad2c" providerId="ADAL" clId="{363D7C01-2898-462B-896C-4A4F2A2B4983}" dt="2022-04-21T17:03:24.981" v="121"/>
          <ac:spMkLst>
            <pc:docMk/>
            <pc:sldMk cId="4004190836" sldId="282"/>
            <ac:spMk id="6" creationId="{365A6E83-F7FE-40AB-87C0-0D420B41DD85}"/>
          </ac:spMkLst>
        </pc:spChg>
      </pc:sldChg>
      <pc:sldChg chg="add del ord modNotes">
        <pc:chgData name="Kate Jorgensen" userId="1f18f5b4-6844-44eb-a9ca-13942670ad2c" providerId="ADAL" clId="{363D7C01-2898-462B-896C-4A4F2A2B4983}" dt="2022-04-21T21:52:27.969" v="777" actId="47"/>
        <pc:sldMkLst>
          <pc:docMk/>
          <pc:sldMk cId="915173020" sldId="283"/>
        </pc:sldMkLst>
      </pc:sldChg>
      <pc:sldChg chg="add del">
        <pc:chgData name="Kate Jorgensen" userId="1f18f5b4-6844-44eb-a9ca-13942670ad2c" providerId="ADAL" clId="{363D7C01-2898-462B-896C-4A4F2A2B4983}" dt="2022-04-21T17:08:23.596" v="233" actId="47"/>
        <pc:sldMkLst>
          <pc:docMk/>
          <pc:sldMk cId="1961651389" sldId="283"/>
        </pc:sldMkLst>
      </pc:sldChg>
      <pc:sldChg chg="modSp add mod ord modNotes modNotesTx">
        <pc:chgData name="Kate Jorgensen" userId="1f18f5b4-6844-44eb-a9ca-13942670ad2c" providerId="ADAL" clId="{363D7C01-2898-462B-896C-4A4F2A2B4983}" dt="2022-04-21T21:57:20.766" v="1043" actId="20577"/>
        <pc:sldMkLst>
          <pc:docMk/>
          <pc:sldMk cId="1961651389" sldId="284"/>
        </pc:sldMkLst>
        <pc:spChg chg="mod">
          <ac:chgData name="Kate Jorgensen" userId="1f18f5b4-6844-44eb-a9ca-13942670ad2c" providerId="ADAL" clId="{363D7C01-2898-462B-896C-4A4F2A2B4983}" dt="2022-04-21T21:57:20.766" v="1043" actId="20577"/>
          <ac:spMkLst>
            <pc:docMk/>
            <pc:sldMk cId="1961651389" sldId="284"/>
            <ac:spMk id="3" creationId="{00000000-0000-0000-0000-000000000000}"/>
          </ac:spMkLst>
        </pc:spChg>
      </pc:sldChg>
      <pc:sldChg chg="add">
        <pc:chgData name="Kate Jorgensen" userId="1f18f5b4-6844-44eb-a9ca-13942670ad2c" providerId="ADAL" clId="{363D7C01-2898-462B-896C-4A4F2A2B4983}" dt="2022-04-21T21:36:40.688" v="417"/>
        <pc:sldMkLst>
          <pc:docMk/>
          <pc:sldMk cId="2147234731" sldId="286"/>
        </pc:sldMkLst>
      </pc:sldChg>
      <pc:sldChg chg="add setBg modNotes">
        <pc:chgData name="Kate Jorgensen" userId="1f18f5b4-6844-44eb-a9ca-13942670ad2c" providerId="ADAL" clId="{363D7C01-2898-462B-896C-4A4F2A2B4983}" dt="2022-04-21T21:37:00.378" v="418"/>
        <pc:sldMkLst>
          <pc:docMk/>
          <pc:sldMk cId="1305946179" sldId="287"/>
        </pc:sldMkLst>
      </pc:sldChg>
      <pc:sldChg chg="modSp add mod">
        <pc:chgData name="Kate Jorgensen" userId="1f18f5b4-6844-44eb-a9ca-13942670ad2c" providerId="ADAL" clId="{363D7C01-2898-462B-896C-4A4F2A2B4983}" dt="2022-04-21T21:53:25.074" v="846" actId="14100"/>
        <pc:sldMkLst>
          <pc:docMk/>
          <pc:sldMk cId="1251171187" sldId="288"/>
        </pc:sldMkLst>
        <pc:spChg chg="mod">
          <ac:chgData name="Kate Jorgensen" userId="1f18f5b4-6844-44eb-a9ca-13942670ad2c" providerId="ADAL" clId="{363D7C01-2898-462B-896C-4A4F2A2B4983}" dt="2022-04-21T21:53:25.074" v="846" actId="14100"/>
          <ac:spMkLst>
            <pc:docMk/>
            <pc:sldMk cId="1251171187" sldId="288"/>
            <ac:spMk id="10" creationId="{00000000-0000-0000-0000-000000000000}"/>
          </ac:spMkLst>
        </pc:spChg>
      </pc:sldChg>
      <pc:sldChg chg="add del">
        <pc:chgData name="Kate Jorgensen" userId="1f18f5b4-6844-44eb-a9ca-13942670ad2c" providerId="ADAL" clId="{363D7C01-2898-462B-896C-4A4F2A2B4983}" dt="2022-04-21T21:45:07.124" v="424"/>
        <pc:sldMkLst>
          <pc:docMk/>
          <pc:sldMk cId="1888765749" sldId="289"/>
        </pc:sldMkLst>
      </pc:sldChg>
      <pc:sldMasterChg chg="delSldLayout modSldLayout">
        <pc:chgData name="Kate Jorgensen" userId="1f18f5b4-6844-44eb-a9ca-13942670ad2c" providerId="ADAL" clId="{363D7C01-2898-462B-896C-4A4F2A2B4983}" dt="2022-04-21T21:32:31.317" v="264" actId="478"/>
        <pc:sldMasterMkLst>
          <pc:docMk/>
          <pc:sldMasterMk cId="0" sldId="2147483653"/>
        </pc:sldMasterMkLst>
        <pc:sldLayoutChg chg="delSp mod">
          <pc:chgData name="Kate Jorgensen" userId="1f18f5b4-6844-44eb-a9ca-13942670ad2c" providerId="ADAL" clId="{363D7C01-2898-462B-896C-4A4F2A2B4983}" dt="2022-04-21T21:32:16.706" v="258" actId="478"/>
          <pc:sldLayoutMkLst>
            <pc:docMk/>
            <pc:sldMasterMk cId="0" sldId="2147483653"/>
            <pc:sldLayoutMk cId="0" sldId="2147483648"/>
          </pc:sldLayoutMkLst>
          <pc:spChg chg="del">
            <ac:chgData name="Kate Jorgensen" userId="1f18f5b4-6844-44eb-a9ca-13942670ad2c" providerId="ADAL" clId="{363D7C01-2898-462B-896C-4A4F2A2B4983}" dt="2022-04-21T21:32:14.409" v="257" actId="478"/>
            <ac:spMkLst>
              <pc:docMk/>
              <pc:sldMasterMk cId="0" sldId="2147483653"/>
              <pc:sldLayoutMk cId="0" sldId="2147483648"/>
              <ac:spMk id="15" creationId="{00000000-0000-0000-0000-000000000000}"/>
            </ac:spMkLst>
          </pc:spChg>
          <pc:picChg chg="del">
            <ac:chgData name="Kate Jorgensen" userId="1f18f5b4-6844-44eb-a9ca-13942670ad2c" providerId="ADAL" clId="{363D7C01-2898-462B-896C-4A4F2A2B4983}" dt="2022-04-21T21:32:16.706" v="258" actId="478"/>
            <ac:picMkLst>
              <pc:docMk/>
              <pc:sldMasterMk cId="0" sldId="2147483653"/>
              <pc:sldLayoutMk cId="0" sldId="2147483648"/>
              <ac:picMk id="16" creationId="{00000000-0000-0000-0000-000000000000}"/>
            </ac:picMkLst>
          </pc:picChg>
        </pc:sldLayoutChg>
        <pc:sldLayoutChg chg="delSp mod">
          <pc:chgData name="Kate Jorgensen" userId="1f18f5b4-6844-44eb-a9ca-13942670ad2c" providerId="ADAL" clId="{363D7C01-2898-462B-896C-4A4F2A2B4983}" dt="2022-04-21T21:32:21.536" v="260" actId="478"/>
          <pc:sldLayoutMkLst>
            <pc:docMk/>
            <pc:sldMasterMk cId="0" sldId="2147483653"/>
            <pc:sldLayoutMk cId="0" sldId="2147483649"/>
          </pc:sldLayoutMkLst>
          <pc:spChg chg="del">
            <ac:chgData name="Kate Jorgensen" userId="1f18f5b4-6844-44eb-a9ca-13942670ad2c" providerId="ADAL" clId="{363D7C01-2898-462B-896C-4A4F2A2B4983}" dt="2022-04-21T21:32:20.337" v="259" actId="478"/>
            <ac:spMkLst>
              <pc:docMk/>
              <pc:sldMasterMk cId="0" sldId="2147483653"/>
              <pc:sldLayoutMk cId="0" sldId="2147483649"/>
              <ac:spMk id="23" creationId="{00000000-0000-0000-0000-000000000000}"/>
            </ac:spMkLst>
          </pc:spChg>
          <pc:picChg chg="del">
            <ac:chgData name="Kate Jorgensen" userId="1f18f5b4-6844-44eb-a9ca-13942670ad2c" providerId="ADAL" clId="{363D7C01-2898-462B-896C-4A4F2A2B4983}" dt="2022-04-21T21:32:21.536" v="260" actId="478"/>
            <ac:picMkLst>
              <pc:docMk/>
              <pc:sldMasterMk cId="0" sldId="2147483653"/>
              <pc:sldLayoutMk cId="0" sldId="2147483649"/>
              <ac:picMk id="24" creationId="{00000000-0000-0000-0000-000000000000}"/>
            </ac:picMkLst>
          </pc:picChg>
        </pc:sldLayoutChg>
        <pc:sldLayoutChg chg="delSp mod">
          <pc:chgData name="Kate Jorgensen" userId="1f18f5b4-6844-44eb-a9ca-13942670ad2c" providerId="ADAL" clId="{363D7C01-2898-462B-896C-4A4F2A2B4983}" dt="2022-04-21T21:32:28.118" v="262" actId="478"/>
          <pc:sldLayoutMkLst>
            <pc:docMk/>
            <pc:sldMasterMk cId="0" sldId="2147483653"/>
            <pc:sldLayoutMk cId="0" sldId="2147483650"/>
          </pc:sldLayoutMkLst>
          <pc:spChg chg="del">
            <ac:chgData name="Kate Jorgensen" userId="1f18f5b4-6844-44eb-a9ca-13942670ad2c" providerId="ADAL" clId="{363D7C01-2898-462B-896C-4A4F2A2B4983}" dt="2022-04-21T21:32:24.017" v="261" actId="478"/>
            <ac:spMkLst>
              <pc:docMk/>
              <pc:sldMasterMk cId="0" sldId="2147483653"/>
              <pc:sldLayoutMk cId="0" sldId="2147483650"/>
              <ac:spMk id="27" creationId="{00000000-0000-0000-0000-000000000000}"/>
            </ac:spMkLst>
          </pc:spChg>
          <pc:picChg chg="del">
            <ac:chgData name="Kate Jorgensen" userId="1f18f5b4-6844-44eb-a9ca-13942670ad2c" providerId="ADAL" clId="{363D7C01-2898-462B-896C-4A4F2A2B4983}" dt="2022-04-21T21:32:28.118" v="262" actId="478"/>
            <ac:picMkLst>
              <pc:docMk/>
              <pc:sldMasterMk cId="0" sldId="2147483653"/>
              <pc:sldLayoutMk cId="0" sldId="2147483650"/>
              <ac:picMk id="28" creationId="{00000000-0000-0000-0000-000000000000}"/>
            </ac:picMkLst>
          </pc:picChg>
        </pc:sldLayoutChg>
        <pc:sldLayoutChg chg="delSp mod">
          <pc:chgData name="Kate Jorgensen" userId="1f18f5b4-6844-44eb-a9ca-13942670ad2c" providerId="ADAL" clId="{363D7C01-2898-462B-896C-4A4F2A2B4983}" dt="2022-04-21T21:32:31.317" v="264" actId="478"/>
          <pc:sldLayoutMkLst>
            <pc:docMk/>
            <pc:sldMasterMk cId="0" sldId="2147483653"/>
            <pc:sldLayoutMk cId="0" sldId="2147483651"/>
          </pc:sldLayoutMkLst>
          <pc:spChg chg="del">
            <ac:chgData name="Kate Jorgensen" userId="1f18f5b4-6844-44eb-a9ca-13942670ad2c" providerId="ADAL" clId="{363D7C01-2898-462B-896C-4A4F2A2B4983}" dt="2022-04-21T21:32:30.200" v="263" actId="478"/>
            <ac:spMkLst>
              <pc:docMk/>
              <pc:sldMasterMk cId="0" sldId="2147483653"/>
              <pc:sldLayoutMk cId="0" sldId="2147483651"/>
              <ac:spMk id="31" creationId="{00000000-0000-0000-0000-000000000000}"/>
            </ac:spMkLst>
          </pc:spChg>
          <pc:picChg chg="del">
            <ac:chgData name="Kate Jorgensen" userId="1f18f5b4-6844-44eb-a9ca-13942670ad2c" providerId="ADAL" clId="{363D7C01-2898-462B-896C-4A4F2A2B4983}" dt="2022-04-21T21:32:31.317" v="264" actId="478"/>
            <ac:picMkLst>
              <pc:docMk/>
              <pc:sldMasterMk cId="0" sldId="2147483653"/>
              <pc:sldLayoutMk cId="0" sldId="2147483651"/>
              <ac:picMk id="32" creationId="{00000000-0000-0000-0000-000000000000}"/>
            </ac:picMkLst>
          </pc:picChg>
        </pc:sldLayoutChg>
        <pc:sldLayoutChg chg="del">
          <pc:chgData name="Kate Jorgensen" userId="1f18f5b4-6844-44eb-a9ca-13942670ad2c" providerId="ADAL" clId="{363D7C01-2898-462B-896C-4A4F2A2B4983}" dt="2022-04-21T17:08:23.596" v="233" actId="47"/>
          <pc:sldLayoutMkLst>
            <pc:docMk/>
            <pc:sldMasterMk cId="0" sldId="2147483653"/>
            <pc:sldLayoutMk cId="3735798186" sldId="214748365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E77C9-BA4B-5B40-BAA4-221140E576A4}" type="slidenum">
              <a:rPr lang="en-US" smtClean="0"/>
              <a:t>1</a:t>
            </a:fld>
            <a:endParaRPr lang="en-US"/>
          </a:p>
        </p:txBody>
      </p:sp>
    </p:spTree>
    <p:extLst>
      <p:ext uri="{BB962C8B-B14F-4D97-AF65-F5344CB8AC3E}">
        <p14:creationId xmlns:p14="http://schemas.microsoft.com/office/powerpoint/2010/main" val="105735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1b1eae7626_0_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1b1eae7626_0_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1b1eae7626_0_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1b1eae7626_0_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b1eae7626_0_8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b1eae7626_0_8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b1eae7626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b1eae7626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1b1eae7626_0_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1b1eae7626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1b1eae7626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1b1eae7626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1b1eae7626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1b1eae7626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b1eae7626_0_1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1b1eae7626_0_1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1b1eae7626_0_1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1b1eae7626_0_1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b1eae7626_0_10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1b1eae7626_0_10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ed58aa1367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 name="Google Shape;36;ged58aa1367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b1eae7626_0_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b1eae7626_0_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1b1eae7626_0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1b1eae7626_0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b1eae7626_0_1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1b1eae7626_0_1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1b1eae7626_0_10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1b1eae7626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1b1eae7626_0_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1b1eae7626_0_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1b1eae7626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1b1eae7626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b1eae7626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1b1eae7626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Locl</a:t>
            </a:r>
            <a:r>
              <a:rPr lang="en-US" dirty="0"/>
              <a:t> Update (5m):</a:t>
            </a:r>
          </a:p>
          <a:p>
            <a:pPr marL="0" marR="0" lvl="0" indent="0">
              <a:lnSpc>
                <a:spcPct val="107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Before we dive in, I want to ground us in a bit of context. When we embarked on this partnership, the economic outlook for our industry was bleak. Mainly due to COVID-19, but also because of disastrous wildfires across the state. Due to compounded crises, many businesses had to significantly alter how, when and where they did business; some businesses closing for extended periods of time, while others never reopened. </a:t>
            </a:r>
            <a:r>
              <a:rPr lang="en-US" sz="1800" dirty="0">
                <a:effectLst/>
                <a:latin typeface="Calibri" panose="020F0502020204030204" pitchFamily="34" charset="0"/>
                <a:ea typeface="Calibri" panose="020F0502020204030204" pitchFamily="34" charset="0"/>
                <a:cs typeface="Arial" panose="020B0604020202020204" pitchFamily="34" charset="0"/>
              </a:rPr>
              <a:t>Events were cancelled, attractions shifted from in person to online and restaurants provided takeout only options. As you can imagine, a web presence was a vital lifeline for the entire service industry (and consumers!) at that time. And while we’ve come a long way over the past couple years, the importance of having an accurate, online presence is just as vital as it ever was.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You’ve probably heard this stat already, but let me say it again: Google accounts for over 90% of online searches and a complete and accurate Google Business Profile (GBP) is 70% more likely to bring a customer to a business. We also know that </a:t>
            </a:r>
            <a:r>
              <a:rPr lang="en-US" sz="1800" b="0" i="0" dirty="0">
                <a:solidFill>
                  <a:srgbClr val="0D3A3D"/>
                </a:solidFill>
                <a:effectLst/>
                <a:latin typeface="Calibri" panose="020F0502020204030204" pitchFamily="34" charset="0"/>
                <a:cs typeface="Arial" panose="020B0604020202020204" pitchFamily="34" charset="0"/>
              </a:rPr>
              <a:t>b</a:t>
            </a:r>
            <a:r>
              <a:rPr lang="en-US" sz="2800" b="0" i="0" dirty="0">
                <a:solidFill>
                  <a:srgbClr val="0D3A3D"/>
                </a:solidFill>
                <a:effectLst/>
                <a:latin typeface="Sentinel A"/>
              </a:rPr>
              <a:t>usinesses that consistently engage with reviews, refresh photos and keep their listings accurate not only build trust with customers, but also contribute to the overall vibrancy of a destination.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2800" b="0" i="0" dirty="0">
              <a:solidFill>
                <a:srgbClr val="0D3A3D"/>
              </a:solidFill>
              <a:effectLst/>
              <a:latin typeface="Sentinel A"/>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2800" b="0" i="0" dirty="0">
                <a:solidFill>
                  <a:srgbClr val="0D3A3D"/>
                </a:solidFill>
                <a:effectLst/>
                <a:latin typeface="Sentinel A"/>
                <a:ea typeface="Calibri" panose="020F0502020204030204" pitchFamily="34" charset="0"/>
                <a:cs typeface="Arial" panose="020B0604020202020204" pitchFamily="34" charset="0"/>
              </a:rPr>
              <a:t>To give Oregon tourism businesses a competitive edge and help aid in recovery, we partnered with Portland-based company, </a:t>
            </a:r>
            <a:r>
              <a:rPr lang="en-US" sz="2800" b="0" i="0" dirty="0" err="1">
                <a:solidFill>
                  <a:srgbClr val="0D3A3D"/>
                </a:solidFill>
                <a:effectLst/>
                <a:latin typeface="Sentinel A"/>
                <a:ea typeface="Calibri" panose="020F0502020204030204" pitchFamily="34" charset="0"/>
                <a:cs typeface="Arial" panose="020B0604020202020204" pitchFamily="34" charset="0"/>
              </a:rPr>
              <a:t>Locl</a:t>
            </a:r>
            <a:r>
              <a:rPr lang="en-US" sz="2800" b="0" i="0" dirty="0">
                <a:solidFill>
                  <a:srgbClr val="0D3A3D"/>
                </a:solidFill>
                <a:effectLst/>
                <a:latin typeface="Sentinel A"/>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2800" b="0" i="0" dirty="0">
              <a:solidFill>
                <a:srgbClr val="0D3A3D"/>
              </a:solidFill>
              <a:effectLst/>
              <a:latin typeface="Sentinel A"/>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4000" b="0" i="0" dirty="0" err="1">
                <a:solidFill>
                  <a:srgbClr val="0D3A3D"/>
                </a:solidFill>
                <a:effectLst/>
                <a:latin typeface="Sentinel A"/>
              </a:rPr>
              <a:t>Locl</a:t>
            </a:r>
            <a:r>
              <a:rPr lang="en-US" sz="4000" b="0" i="0" dirty="0">
                <a:solidFill>
                  <a:srgbClr val="0D3A3D"/>
                </a:solidFill>
                <a:effectLst/>
                <a:latin typeface="Sentinel A"/>
              </a:rPr>
              <a:t> provides businesses with easy-to-use tools and resources that simplify and streamline updates to high visibility platforms like Google, via Google Business Profiles (GBP). Using </a:t>
            </a:r>
            <a:r>
              <a:rPr lang="en-US" sz="4000" b="0" i="0" dirty="0" err="1">
                <a:solidFill>
                  <a:srgbClr val="0D3A3D"/>
                </a:solidFill>
                <a:effectLst/>
                <a:latin typeface="Sentinel A"/>
              </a:rPr>
              <a:t>Locl</a:t>
            </a:r>
            <a:r>
              <a:rPr lang="en-US" sz="4000" b="0" i="0" dirty="0">
                <a:solidFill>
                  <a:srgbClr val="0D3A3D"/>
                </a:solidFill>
                <a:effectLst/>
                <a:latin typeface="Sentinel A"/>
              </a:rPr>
              <a:t>, businesses can quickly update location information and photos, post offers and events, engage with customers, monitor business performance and act on insights – all in one place and for every location.</a:t>
            </a:r>
            <a:endParaRPr lang="en-US" sz="2800" b="0" i="0" dirty="0">
              <a:solidFill>
                <a:srgbClr val="0D3A3D"/>
              </a:solidFill>
              <a:effectLst/>
              <a:latin typeface="Sentinel A"/>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Inspired by our friends at Travel Portland, we are providing tourism-related businesses in Oregon access 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Locl</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platform for free.</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What’s more, we are finding new ways to amplify listing management efforts efforts. Beyond pushing updates to Google, those same updates are being imported by OTIS nightly and available for partners to use. We are also excited to be in discussions with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Locl</a:t>
            </a:r>
            <a:r>
              <a:rPr lang="en-US" sz="1800" dirty="0">
                <a:effectLst/>
                <a:latin typeface="Calibri" panose="020F0502020204030204" pitchFamily="34" charset="0"/>
                <a:ea typeface="Calibri" panose="020F0502020204030204" pitchFamily="34" charset="0"/>
                <a:cs typeface="Times New Roman" panose="02020603050405020304" pitchFamily="18" charset="0"/>
              </a:rPr>
              <a:t> about providing Oregon tourism business the ability to push updates from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Locl</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other high visibility platforms like Facebook, Instagram and Apple Maps. While this is still on the DL, our hope is to unveil it (along with some other sweet upgrades)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Locl</a:t>
            </a:r>
            <a:r>
              <a:rPr lang="en-US" sz="1800" dirty="0">
                <a:effectLst/>
                <a:latin typeface="Calibri" panose="020F0502020204030204" pitchFamily="34" charset="0"/>
                <a:ea typeface="Calibri" panose="020F0502020204030204" pitchFamily="34" charset="0"/>
                <a:cs typeface="Times New Roman" panose="02020603050405020304" pitchFamily="18" charset="0"/>
              </a:rPr>
              <a:t> training June.</a:t>
            </a:r>
          </a:p>
        </p:txBody>
      </p:sp>
      <p:sp>
        <p:nvSpPr>
          <p:cNvPr id="4" name="Slide Number Placeholder 3"/>
          <p:cNvSpPr>
            <a:spLocks noGrp="1"/>
          </p:cNvSpPr>
          <p:nvPr>
            <p:ph type="sldNum" sz="quarter" idx="5"/>
          </p:nvPr>
        </p:nvSpPr>
        <p:spPr/>
        <p:txBody>
          <a:bodyPr/>
          <a:lstStyle/>
          <a:p>
            <a:fld id="{773E77C9-BA4B-5B40-BAA4-221140E576A4}" type="slidenum">
              <a:rPr lang="en-US" smtClean="0"/>
              <a:t>27</a:t>
            </a:fld>
            <a:endParaRPr lang="en-US"/>
          </a:p>
        </p:txBody>
      </p:sp>
    </p:spTree>
    <p:extLst>
      <p:ext uri="{BB962C8B-B14F-4D97-AF65-F5344CB8AC3E}">
        <p14:creationId xmlns:p14="http://schemas.microsoft.com/office/powerpoint/2010/main" val="1291689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1b1eae7626_0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1b1eae7626_0_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1b1eae7626_0_1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1b1eae7626_0_1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11b1eae7626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11b1eae7626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SLIDE BACKGROUND</a:t>
            </a:r>
          </a:p>
          <a:p>
            <a:r>
              <a:rPr lang="en-US"/>
              <a:t>Color:</a:t>
            </a:r>
            <a:r>
              <a:rPr lang="en-US" baseline="0"/>
              <a:t> </a:t>
            </a:r>
            <a:r>
              <a:rPr lang="en-US"/>
              <a:t>T.O. Cloud Gray</a:t>
            </a:r>
            <a:endParaRPr lang="en-US" baseline="0"/>
          </a:p>
          <a:p>
            <a:endParaRPr lang="en-US" b="1"/>
          </a:p>
          <a:p>
            <a:r>
              <a:rPr lang="en-US" b="1"/>
              <a:t>HEADER</a:t>
            </a:r>
            <a:r>
              <a:rPr lang="en-US" b="1" baseline="0"/>
              <a:t> DARK</a:t>
            </a:r>
            <a:endParaRPr lang="en-US" b="1"/>
          </a:p>
          <a:p>
            <a:r>
              <a:rPr lang="en-US"/>
              <a:t>Typeface:</a:t>
            </a:r>
            <a:r>
              <a:rPr lang="en-US" baseline="0"/>
              <a:t> </a:t>
            </a:r>
            <a:r>
              <a:rPr lang="en-US"/>
              <a:t>Mark</a:t>
            </a:r>
            <a:r>
              <a:rPr lang="en-US" baseline="0"/>
              <a:t> Pro Bold, Upper case</a:t>
            </a:r>
          </a:p>
          <a:p>
            <a:r>
              <a:rPr lang="en-US" baseline="0"/>
              <a:t>Size: 18</a:t>
            </a:r>
            <a:endParaRPr lang="en-US"/>
          </a:p>
          <a:p>
            <a:r>
              <a:rPr lang="en-US"/>
              <a:t>Spacing: 2 points</a:t>
            </a:r>
          </a:p>
          <a:p>
            <a:r>
              <a:rPr lang="en-US"/>
              <a:t>Color:</a:t>
            </a:r>
            <a:r>
              <a:rPr lang="en-US" baseline="0"/>
              <a:t> T.O. Deep Blue</a:t>
            </a:r>
          </a:p>
          <a:p>
            <a:endParaRPr lang="en-US"/>
          </a:p>
          <a:p>
            <a:r>
              <a:rPr lang="en-US" b="1"/>
              <a:t>HEADER</a:t>
            </a:r>
            <a:r>
              <a:rPr lang="en-US" b="1" baseline="0"/>
              <a:t> LIGHT</a:t>
            </a:r>
            <a:endParaRPr lang="en-US" b="1"/>
          </a:p>
          <a:p>
            <a:r>
              <a:rPr lang="en-US"/>
              <a:t>Typeface:</a:t>
            </a:r>
            <a:r>
              <a:rPr lang="en-US" baseline="0"/>
              <a:t> </a:t>
            </a:r>
            <a:r>
              <a:rPr lang="en-US"/>
              <a:t>Mark</a:t>
            </a:r>
            <a:r>
              <a:rPr lang="en-US" baseline="0"/>
              <a:t> Pro Bold, Upper case</a:t>
            </a:r>
          </a:p>
          <a:p>
            <a:r>
              <a:rPr lang="en-US" baseline="0"/>
              <a:t>Size: 18</a:t>
            </a:r>
            <a:endParaRPr lang="en-US"/>
          </a:p>
          <a:p>
            <a:r>
              <a:rPr lang="en-US"/>
              <a:t>Spacing: 2 points</a:t>
            </a:r>
          </a:p>
          <a:p>
            <a:r>
              <a:rPr lang="en-US"/>
              <a:t>Color:</a:t>
            </a:r>
            <a:r>
              <a:rPr lang="en-US" baseline="0"/>
              <a:t> T.O. Cloud Gray</a:t>
            </a:r>
          </a:p>
          <a:p>
            <a:endParaRPr lang="en-US" baseline="0"/>
          </a:p>
          <a:p>
            <a:r>
              <a:rPr lang="en-US" b="1"/>
              <a:t>TITLE</a:t>
            </a:r>
          </a:p>
          <a:p>
            <a:r>
              <a:rPr lang="en-US"/>
              <a:t>Typeface:</a:t>
            </a:r>
            <a:r>
              <a:rPr lang="en-US" baseline="0"/>
              <a:t> </a:t>
            </a:r>
            <a:r>
              <a:rPr lang="en-US"/>
              <a:t>Mark</a:t>
            </a:r>
            <a:r>
              <a:rPr lang="en-US" baseline="0"/>
              <a:t> Heavy, Upper case</a:t>
            </a:r>
          </a:p>
          <a:p>
            <a:r>
              <a:rPr lang="en-US" baseline="0"/>
              <a:t>Size: 11</a:t>
            </a:r>
            <a:endParaRPr lang="en-US"/>
          </a:p>
          <a:p>
            <a:r>
              <a:rPr lang="en-US"/>
              <a:t>Spacing: 1 points</a:t>
            </a:r>
          </a:p>
          <a:p>
            <a:pPr marL="0" marR="0" indent="0" algn="l" defTabSz="914400" rtl="0" eaLnBrk="1" fontAlgn="auto" latinLnBrk="0" hangingPunct="1">
              <a:lnSpc>
                <a:spcPct val="100000"/>
              </a:lnSpc>
              <a:spcBef>
                <a:spcPts val="0"/>
              </a:spcBef>
              <a:spcAft>
                <a:spcPts val="0"/>
              </a:spcAft>
              <a:buClrTx/>
              <a:buSzTx/>
              <a:buFontTx/>
              <a:buNone/>
              <a:tabLst/>
              <a:defRPr/>
            </a:pPr>
            <a:r>
              <a:rPr lang="en-US"/>
              <a:t>Color:</a:t>
            </a:r>
            <a:r>
              <a:rPr lang="en-US" baseline="0"/>
              <a:t> T.O. Deep Blue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a:p>
          <a:p>
            <a:r>
              <a:rPr lang="en-US" b="1"/>
              <a:t>BODY</a:t>
            </a:r>
          </a:p>
          <a:p>
            <a:r>
              <a:rPr lang="en-US"/>
              <a:t>Typeface:</a:t>
            </a:r>
            <a:r>
              <a:rPr lang="en-US" baseline="0"/>
              <a:t> </a:t>
            </a:r>
            <a:r>
              <a:rPr lang="en-US"/>
              <a:t>Mark</a:t>
            </a:r>
            <a:r>
              <a:rPr lang="en-US" baseline="0"/>
              <a:t> Pro Book, Sentence case</a:t>
            </a:r>
          </a:p>
          <a:p>
            <a:r>
              <a:rPr lang="en-US" baseline="0"/>
              <a:t>Size: 10</a:t>
            </a:r>
            <a:endParaRPr lang="en-US"/>
          </a:p>
          <a:p>
            <a:r>
              <a:rPr lang="en-US"/>
              <a:t>Spacing: Normal</a:t>
            </a:r>
          </a:p>
          <a:p>
            <a:pPr marL="0" marR="0" indent="0" algn="l" defTabSz="914400" rtl="0" eaLnBrk="1" fontAlgn="auto" latinLnBrk="0" hangingPunct="1">
              <a:lnSpc>
                <a:spcPct val="100000"/>
              </a:lnSpc>
              <a:spcBef>
                <a:spcPts val="0"/>
              </a:spcBef>
              <a:spcAft>
                <a:spcPts val="0"/>
              </a:spcAft>
              <a:buClrTx/>
              <a:buSzTx/>
              <a:buFontTx/>
              <a:buNone/>
              <a:tabLst/>
              <a:defRPr/>
            </a:pPr>
            <a:r>
              <a:rPr lang="en-US"/>
              <a:t>Color:</a:t>
            </a:r>
            <a:r>
              <a:rPr lang="en-US" baseline="0"/>
              <a:t> T.O. Deep Blue</a:t>
            </a:r>
          </a:p>
        </p:txBody>
      </p:sp>
      <p:sp>
        <p:nvSpPr>
          <p:cNvPr id="4" name="Slide Number Placeholder 3"/>
          <p:cNvSpPr>
            <a:spLocks noGrp="1"/>
          </p:cNvSpPr>
          <p:nvPr>
            <p:ph type="sldNum" sz="quarter" idx="10"/>
          </p:nvPr>
        </p:nvSpPr>
        <p:spPr/>
        <p:txBody>
          <a:bodyPr/>
          <a:lstStyle/>
          <a:p>
            <a:fld id="{773E77C9-BA4B-5B40-BAA4-221140E576A4}" type="slidenum">
              <a:rPr lang="en-US" smtClean="0"/>
              <a:t>30</a:t>
            </a:fld>
            <a:endParaRPr lang="en-US"/>
          </a:p>
        </p:txBody>
      </p:sp>
    </p:spTree>
    <p:extLst>
      <p:ext uri="{BB962C8B-B14F-4D97-AF65-F5344CB8AC3E}">
        <p14:creationId xmlns:p14="http://schemas.microsoft.com/office/powerpoint/2010/main" val="1033991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73E77C9-BA4B-5B40-BAA4-221140E576A4}"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293309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1m</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Google = THE most important channel.</a:t>
            </a:r>
          </a:p>
          <a:p>
            <a:pPr marL="0" marR="0" lvl="0" indent="0">
              <a:lnSpc>
                <a:spcPct val="107000"/>
              </a:lnSpc>
              <a:spcBef>
                <a:spcPts val="0"/>
              </a:spcBef>
              <a:spcAft>
                <a:spcPts val="800"/>
              </a:spcAft>
              <a:buFont typeface="Symbol" panose="05050102010706020507" pitchFamily="18" charset="2"/>
              <a:buNone/>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100" dirty="0">
                <a:effectLst/>
                <a:latin typeface="Arial" panose="020B0604020202020204" pitchFamily="34" charset="0"/>
                <a:ea typeface="Calibri" panose="020F0502020204030204" pitchFamily="34" charset="0"/>
                <a:cs typeface="Arial" panose="020B0604020202020204" pitchFamily="34" charset="0"/>
              </a:rPr>
              <a:t>What local in nature means is that you’re conducting a web search based on a qualifier like ‘Near Me’ or my city or zip code. (e.g. nearby, local qualifiers like city, state, zip, etc.)</a:t>
            </a:r>
          </a:p>
        </p:txBody>
      </p:sp>
      <p:sp>
        <p:nvSpPr>
          <p:cNvPr id="4" name="Slide Number Placeholder 3"/>
          <p:cNvSpPr>
            <a:spLocks noGrp="1"/>
          </p:cNvSpPr>
          <p:nvPr>
            <p:ph type="sldNum" sz="quarter" idx="5"/>
          </p:nvPr>
        </p:nvSpPr>
        <p:spPr/>
        <p:txBody>
          <a:bodyPr/>
          <a:lstStyle/>
          <a:p>
            <a:fld id="{773E77C9-BA4B-5B40-BAA4-221140E576A4}" type="slidenum">
              <a:rPr lang="en-US" smtClean="0"/>
              <a:t>4</a:t>
            </a:fld>
            <a:endParaRPr lang="en-US"/>
          </a:p>
        </p:txBody>
      </p:sp>
    </p:spTree>
    <p:extLst>
      <p:ext uri="{BB962C8B-B14F-4D97-AF65-F5344CB8AC3E}">
        <p14:creationId xmlns:p14="http://schemas.microsoft.com/office/powerpoint/2010/main" val="403782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11b1eae7626_0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11b1eae7626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1b1eae7626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1b1eae7626_0_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1b1eae7626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1b1eae7626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1b1eae7626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1b1eae7626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1b1eae762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1b1eae762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unsplash.com/s/photos/oregon?utm_source=unsplash&amp;utm_medium=referral&amp;utm_content=creditCopyText" TargetMode="External"/><Relationship Id="rId4" Type="http://schemas.openxmlformats.org/officeDocument/2006/relationships/hyperlink" Target="https://unsplash.com/@katie_musial?utm_source=unsplash&amp;utm_medium=referral&amp;utm_content=creditCopyText"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s://unsplash.com/s/photos/oregon?utm_source=unsplash&amp;utm_medium=referral&amp;utm_content=creditCopyText" TargetMode="External"/><Relationship Id="rId4" Type="http://schemas.openxmlformats.org/officeDocument/2006/relationships/hyperlink" Target="https://unsplash.com/@katie_musial?utm_source=unsplash&amp;utm_medium=referral&amp;utm_content=creditCopyText"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Trees">
  <p:cSld name="CUSTOM_2_1">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t="15626"/>
          <a:stretch/>
        </p:blipFill>
        <p:spPr>
          <a:xfrm>
            <a:off x="100" y="0"/>
            <a:ext cx="9144000" cy="5143501"/>
          </a:xfrm>
          <a:prstGeom prst="rect">
            <a:avLst/>
          </a:prstGeom>
          <a:noFill/>
          <a:ln>
            <a:noFill/>
          </a:ln>
        </p:spPr>
      </p:pic>
      <p:pic>
        <p:nvPicPr>
          <p:cNvPr id="11" name="Google Shape;11;p2"/>
          <p:cNvPicPr preferRelativeResize="0"/>
          <p:nvPr/>
        </p:nvPicPr>
        <p:blipFill>
          <a:blip r:embed="rId3">
            <a:alphaModFix amt="26000"/>
          </a:blip>
          <a:stretch>
            <a:fillRect/>
          </a:stretch>
        </p:blipFill>
        <p:spPr>
          <a:xfrm>
            <a:off x="100" y="0"/>
            <a:ext cx="9144000" cy="5143500"/>
          </a:xfrm>
          <a:prstGeom prst="rect">
            <a:avLst/>
          </a:prstGeom>
          <a:noFill/>
          <a:ln>
            <a:noFill/>
          </a:ln>
        </p:spPr>
      </p:pic>
      <p:sp>
        <p:nvSpPr>
          <p:cNvPr id="12" name="Google Shape;12;p2"/>
          <p:cNvSpPr txBox="1">
            <a:spLocks noGrp="1"/>
          </p:cNvSpPr>
          <p:nvPr>
            <p:ph type="title"/>
          </p:nvPr>
        </p:nvSpPr>
        <p:spPr>
          <a:xfrm>
            <a:off x="663750" y="2122150"/>
            <a:ext cx="5643900" cy="8034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4800"/>
              <a:buNone/>
              <a:defRPr sz="4800" b="1">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 name="Google Shape;13;p2"/>
          <p:cNvSpPr txBox="1">
            <a:spLocks noGrp="1"/>
          </p:cNvSpPr>
          <p:nvPr>
            <p:ph type="subTitle" idx="1"/>
          </p:nvPr>
        </p:nvSpPr>
        <p:spPr>
          <a:xfrm>
            <a:off x="663750" y="1817900"/>
            <a:ext cx="7816500" cy="304200"/>
          </a:xfrm>
          <a:prstGeom prst="rect">
            <a:avLst/>
          </a:prstGeom>
        </p:spPr>
        <p:txBody>
          <a:bodyPr spcFirstLastPara="1" wrap="square" lIns="0" tIns="0" rIns="0" bIns="0" anchor="t" anchorCtr="0">
            <a:normAutofit/>
          </a:bodyPr>
          <a:lstStyle>
            <a:lvl1pPr lvl="0"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14" name="Google Shape;14;p2"/>
          <p:cNvSpPr txBox="1">
            <a:spLocks noGrp="1"/>
          </p:cNvSpPr>
          <p:nvPr>
            <p:ph type="subTitle" idx="2"/>
          </p:nvPr>
        </p:nvSpPr>
        <p:spPr>
          <a:xfrm>
            <a:off x="663750" y="4328800"/>
            <a:ext cx="7816500" cy="457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400"/>
              <a:buFont typeface="Poppins SemiBold"/>
              <a:buNone/>
              <a:defRPr sz="1400">
                <a:solidFill>
                  <a:schemeClr val="lt1"/>
                </a:solidFill>
                <a:latin typeface="Poppins SemiBold"/>
                <a:ea typeface="Poppins SemiBold"/>
                <a:cs typeface="Poppins SemiBold"/>
                <a:sym typeface="Poppins SemiBold"/>
              </a:defRPr>
            </a:lvl1pPr>
            <a:lvl2pPr lvl="1"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2pPr>
            <a:lvl3pPr lvl="2"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3pPr>
            <a:lvl4pPr lvl="3"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4pPr>
            <a:lvl5pPr lvl="4"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5pPr>
            <a:lvl6pPr lvl="5"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6pPr>
            <a:lvl7pPr lvl="6"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7pPr>
            <a:lvl8pPr lvl="7"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8pPr>
            <a:lvl9pPr lvl="8" rtl="0">
              <a:spcBef>
                <a:spcPts val="0"/>
              </a:spcBef>
              <a:spcAft>
                <a:spcPts val="0"/>
              </a:spcAft>
              <a:buClr>
                <a:schemeClr val="lt1"/>
              </a:buClr>
              <a:buSzPts val="1000"/>
              <a:buFont typeface="Poppins SemiBold"/>
              <a:buNone/>
              <a:defRPr sz="1000">
                <a:solidFill>
                  <a:schemeClr val="lt1"/>
                </a:solidFill>
                <a:latin typeface="Poppins SemiBold"/>
                <a:ea typeface="Poppins SemiBold"/>
                <a:cs typeface="Poppins SemiBold"/>
                <a:sym typeface="Poppins SemiBold"/>
              </a:defRPr>
            </a:lvl9pPr>
          </a:lstStyle>
          <a:p>
            <a:endParaRPr/>
          </a:p>
        </p:txBody>
      </p:sp>
      <p:sp>
        <p:nvSpPr>
          <p:cNvPr id="17" name="Google Shape;17;p2"/>
          <p:cNvSpPr txBox="1"/>
          <p:nvPr/>
        </p:nvSpPr>
        <p:spPr>
          <a:xfrm>
            <a:off x="6955300" y="4478500"/>
            <a:ext cx="21888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rgbClr val="666666"/>
                </a:solidFill>
                <a:latin typeface="Helvetica Neue"/>
                <a:ea typeface="Helvetica Neue"/>
                <a:cs typeface="Helvetica Neue"/>
                <a:sym typeface="Helvetica Neue"/>
              </a:rPr>
              <a:t>Photo by </a:t>
            </a:r>
            <a:r>
              <a:rPr lang="en" sz="800" u="sng">
                <a:solidFill>
                  <a:srgbClr val="666666"/>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Katie Musial</a:t>
            </a:r>
            <a:r>
              <a:rPr lang="en" sz="800">
                <a:solidFill>
                  <a:srgbClr val="666666"/>
                </a:solidFill>
                <a:latin typeface="Helvetica Neue"/>
                <a:ea typeface="Helvetica Neue"/>
                <a:cs typeface="Helvetica Neue"/>
                <a:sym typeface="Helvetica Neue"/>
              </a:rPr>
              <a:t> on </a:t>
            </a:r>
            <a:r>
              <a:rPr lang="en" sz="800" u="sng">
                <a:solidFill>
                  <a:srgbClr val="666666"/>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Unsplash</a:t>
            </a:r>
            <a:endParaRPr sz="1200">
              <a:solidFill>
                <a:srgbClr val="666666"/>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Trees">
  <p:cSld name="CUSTOM_3_1_1_1_1">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mt="23000"/>
          </a:blip>
          <a:srcRect t="15626"/>
          <a:stretch/>
        </p:blipFill>
        <p:spPr>
          <a:xfrm>
            <a:off x="100" y="0"/>
            <a:ext cx="9144000" cy="5143501"/>
          </a:xfrm>
          <a:prstGeom prst="rect">
            <a:avLst/>
          </a:prstGeom>
          <a:noFill/>
          <a:ln>
            <a:noFill/>
          </a:ln>
        </p:spPr>
      </p:pic>
      <p:pic>
        <p:nvPicPr>
          <p:cNvPr id="20" name="Google Shape;20;p3"/>
          <p:cNvPicPr preferRelativeResize="0"/>
          <p:nvPr/>
        </p:nvPicPr>
        <p:blipFill>
          <a:blip r:embed="rId3">
            <a:alphaModFix amt="23000"/>
          </a:blip>
          <a:stretch>
            <a:fillRect/>
          </a:stretch>
        </p:blipFill>
        <p:spPr>
          <a:xfrm>
            <a:off x="100" y="0"/>
            <a:ext cx="9144000" cy="5143500"/>
          </a:xfrm>
          <a:prstGeom prst="rect">
            <a:avLst/>
          </a:prstGeom>
          <a:noFill/>
          <a:ln>
            <a:noFill/>
          </a:ln>
        </p:spPr>
      </p:pic>
      <p:sp>
        <p:nvSpPr>
          <p:cNvPr id="21" name="Google Shape;21;p3"/>
          <p:cNvSpPr txBox="1">
            <a:spLocks noGrp="1"/>
          </p:cNvSpPr>
          <p:nvPr>
            <p:ph type="title"/>
          </p:nvPr>
        </p:nvSpPr>
        <p:spPr>
          <a:xfrm>
            <a:off x="663750" y="2350750"/>
            <a:ext cx="7816500" cy="803400"/>
          </a:xfrm>
          <a:prstGeom prst="rect">
            <a:avLst/>
          </a:prstGeom>
        </p:spPr>
        <p:txBody>
          <a:bodyPr spcFirstLastPara="1" wrap="square" lIns="0" tIns="0" rIns="0" bIns="0" anchor="t" anchorCtr="0">
            <a:normAutofit/>
          </a:bodyPr>
          <a:lstStyle>
            <a:lvl1pPr lvl="0" rtl="0">
              <a:spcBef>
                <a:spcPts val="0"/>
              </a:spcBef>
              <a:spcAft>
                <a:spcPts val="0"/>
              </a:spcAft>
              <a:buClr>
                <a:schemeClr val="dk2"/>
              </a:buClr>
              <a:buSzPts val="4800"/>
              <a:buNone/>
              <a:defRPr sz="4800" b="1">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3"/>
          <p:cNvSpPr txBox="1">
            <a:spLocks noGrp="1"/>
          </p:cNvSpPr>
          <p:nvPr>
            <p:ph type="subTitle" idx="1"/>
          </p:nvPr>
        </p:nvSpPr>
        <p:spPr>
          <a:xfrm>
            <a:off x="663750" y="2046500"/>
            <a:ext cx="7816500" cy="3042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5" name="Google Shape;25;p3"/>
          <p:cNvSpPr txBox="1"/>
          <p:nvPr/>
        </p:nvSpPr>
        <p:spPr>
          <a:xfrm>
            <a:off x="6955300" y="4478500"/>
            <a:ext cx="21888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800">
                <a:solidFill>
                  <a:srgbClr val="666666"/>
                </a:solidFill>
                <a:latin typeface="Helvetica Neue"/>
                <a:ea typeface="Helvetica Neue"/>
                <a:cs typeface="Helvetica Neue"/>
                <a:sym typeface="Helvetica Neue"/>
              </a:rPr>
              <a:t>Photo by </a:t>
            </a:r>
            <a:r>
              <a:rPr lang="en" sz="800" u="sng">
                <a:solidFill>
                  <a:srgbClr val="666666"/>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Katie Musial</a:t>
            </a:r>
            <a:r>
              <a:rPr lang="en" sz="800">
                <a:solidFill>
                  <a:srgbClr val="666666"/>
                </a:solidFill>
                <a:latin typeface="Helvetica Neue"/>
                <a:ea typeface="Helvetica Neue"/>
                <a:cs typeface="Helvetica Neue"/>
                <a:sym typeface="Helvetica Neue"/>
              </a:rPr>
              <a:t> on </a:t>
            </a:r>
            <a:r>
              <a:rPr lang="en" sz="800" u="sng">
                <a:solidFill>
                  <a:srgbClr val="666666"/>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Unsplash</a:t>
            </a:r>
            <a:endParaRPr sz="1200">
              <a:solidFill>
                <a:srgbClr val="666666"/>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hite">
  <p:cSld name="CUSTOM">
    <p:spTree>
      <p:nvGrpSpPr>
        <p:cNvPr id="1" name="Shape 2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gray">
  <p:cSld name="CUSTOM_1">
    <p:spTree>
      <p:nvGrpSpPr>
        <p:cNvPr id="1" name="Shape 29"/>
        <p:cNvGrpSpPr/>
        <p:nvPr/>
      </p:nvGrpSpPr>
      <p:grpSpPr>
        <a:xfrm>
          <a:off x="0" y="0"/>
          <a:ext cx="0" cy="0"/>
          <a:chOff x="0" y="0"/>
          <a:chExt cx="0" cy="0"/>
        </a:xfrm>
      </p:grpSpPr>
      <p:sp>
        <p:nvSpPr>
          <p:cNvPr id="30" name="Google Shape;30;p5"/>
          <p:cNvSpPr/>
          <p:nvPr/>
        </p:nvSpPr>
        <p:spPr>
          <a:xfrm>
            <a:off x="0" y="125"/>
            <a:ext cx="9144000" cy="5143500"/>
          </a:xfrm>
          <a:prstGeom prst="rect">
            <a:avLst/>
          </a:prstGeom>
          <a:solidFill>
            <a:srgbClr val="D9D9D9"/>
          </a:solidFill>
          <a:ln>
            <a:noFill/>
          </a:ln>
        </p:spPr>
        <p:txBody>
          <a:bodyPr spcFirstLastPara="1" wrap="square" lIns="365750" tIns="365750" rIns="365750" bIns="365750" anchor="t"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517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able of Contents">
    <p:bg>
      <p:bgPr>
        <a:solidFill>
          <a:srgbClr val="F7F5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16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rt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rtl="0">
              <a:lnSpc>
                <a:spcPct val="115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tegrated@traveloregon.com"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uberall.com/en-us/company/press-releases/study-brick-and-mortar-businesses-small-increase-in-online-ratings-boosts-conversion-by-25-perc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searchengineland.com/new-research-shows-strong-link-between-google-my-business-photo-quantity-and-search-performance-32019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searchengineland.com/new-research-shows-strong-link-between-google-my-business-photo-quantity-and-search-performance-32019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app.locl.io/invitation/f1e20c0f-ef3c-406b-8a23-3cc29a3d3fe5?_ga=2.57658223.478437738.1650555168-1489890888.1650392485" TargetMode="External"/><Relationship Id="rId3" Type="http://schemas.openxmlformats.org/officeDocument/2006/relationships/hyperlink" Target="https://industry.traveloregon.com/opportunities/marketing-co-ops-toolkits/toolkits/business-listings/" TargetMode="External"/><Relationship Id="rId7" Type="http://schemas.openxmlformats.org/officeDocument/2006/relationships/hyperlink" Target="https://industry.traveloregon.com/opportunities/marketing-co-ops-toolkits/toolkits/business-listings/resources-for-destinations/"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industry.traveloregon.com/opportunities/event/locl-fundamentals-training/" TargetMode="External"/><Relationship Id="rId5" Type="http://schemas.openxmlformats.org/officeDocument/2006/relationships/hyperlink" Target="https://industry.traveloregon.com/opportunities/event/google-business-profile-training-june/" TargetMode="External"/><Relationship Id="rId4" Type="http://schemas.openxmlformats.org/officeDocument/2006/relationships/hyperlink" Target="https://industry.traveloregon.com/opportunities/event/google-business-profile-training-may/" TargetMode="External"/><Relationship Id="rId9" Type="http://schemas.openxmlformats.org/officeDocument/2006/relationships/hyperlink" Target="https://www.google.com/busines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s://www.brightedge.com/glossary/optimizing-for-local-search" TargetMode="External"/><Relationship Id="rId4" Type="http://schemas.openxmlformats.org/officeDocument/2006/relationships/hyperlink" Target="https://gs.statcounter.com/search-engine-market-shar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305263" y="1384484"/>
            <a:ext cx="3012611" cy="35129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20000"/>
              </a:lnSpc>
              <a:spcBef>
                <a:spcPts val="0"/>
              </a:spcBef>
              <a:spcAft>
                <a:spcPts val="300"/>
              </a:spcAft>
            </a:pPr>
            <a:r>
              <a:rPr lang="en-US" b="0" spc="0" dirty="0">
                <a:solidFill>
                  <a:srgbClr val="044A50"/>
                </a:solidFill>
                <a:latin typeface="Mark Pro Book"/>
                <a:ea typeface="Mark Pro Book"/>
                <a:cs typeface="Mark Pro Book"/>
              </a:rPr>
              <a:t>In collaboration with Miles Partnership and </a:t>
            </a:r>
            <a:r>
              <a:rPr lang="en-US" b="0" spc="0" dirty="0" err="1">
                <a:solidFill>
                  <a:srgbClr val="044A50"/>
                </a:solidFill>
                <a:latin typeface="Mark Pro Book"/>
                <a:ea typeface="Mark Pro Book"/>
                <a:cs typeface="Mark Pro Book"/>
              </a:rPr>
              <a:t>Locl</a:t>
            </a:r>
            <a:r>
              <a:rPr lang="en-US" b="0" spc="0" dirty="0">
                <a:solidFill>
                  <a:srgbClr val="044A50"/>
                </a:solidFill>
                <a:latin typeface="Mark Pro Book"/>
                <a:ea typeface="Mark Pro Book"/>
                <a:cs typeface="Mark Pro Book"/>
              </a:rPr>
              <a:t>, Travel Oregon has curated several informational slides you might find helpful. </a:t>
            </a:r>
          </a:p>
          <a:p>
            <a:pPr>
              <a:lnSpc>
                <a:spcPct val="120000"/>
              </a:lnSpc>
              <a:spcBef>
                <a:spcPts val="0"/>
              </a:spcBef>
              <a:spcAft>
                <a:spcPts val="300"/>
              </a:spcAft>
            </a:pPr>
            <a:endParaRPr lang="en-US" b="0" kern="1100" spc="0" dirty="0">
              <a:solidFill>
                <a:srgbClr val="044A50"/>
              </a:solidFill>
              <a:latin typeface="Mark Pro Book"/>
              <a:ea typeface="Mark Pro Book"/>
              <a:cs typeface="Mark Pro Heavy"/>
            </a:endParaRPr>
          </a:p>
          <a:p>
            <a:pPr>
              <a:lnSpc>
                <a:spcPct val="120000"/>
              </a:lnSpc>
              <a:spcBef>
                <a:spcPts val="0"/>
              </a:spcBef>
              <a:spcAft>
                <a:spcPts val="300"/>
              </a:spcAft>
            </a:pPr>
            <a:r>
              <a:rPr lang="en-US" b="0" kern="1100" spc="0" dirty="0">
                <a:solidFill>
                  <a:srgbClr val="044A50"/>
                </a:solidFill>
                <a:latin typeface="Mark Pro Book"/>
                <a:ea typeface="Mark Pro Book"/>
                <a:cs typeface="Mark Pro Heavy"/>
              </a:rPr>
              <a:t>While some slides (like this one) will appear Travel Oregon-branded, this deck is a bit of a hodge-podge. You do not need to co-brand any of these slides. </a:t>
            </a:r>
          </a:p>
          <a:p>
            <a:pPr>
              <a:lnSpc>
                <a:spcPct val="120000"/>
              </a:lnSpc>
              <a:spcBef>
                <a:spcPts val="0"/>
              </a:spcBef>
              <a:spcAft>
                <a:spcPts val="300"/>
              </a:spcAft>
            </a:pPr>
            <a:endParaRPr lang="en-US" b="0" kern="1100" spc="0" dirty="0">
              <a:solidFill>
                <a:srgbClr val="044A50"/>
              </a:solidFill>
              <a:latin typeface="Mark Pro Book"/>
              <a:ea typeface="Mark Pro Book"/>
              <a:cs typeface="Mark Pro Heavy"/>
            </a:endParaRPr>
          </a:p>
          <a:p>
            <a:pPr>
              <a:lnSpc>
                <a:spcPct val="120000"/>
              </a:lnSpc>
              <a:spcBef>
                <a:spcPts val="0"/>
              </a:spcBef>
              <a:spcAft>
                <a:spcPts val="300"/>
              </a:spcAft>
            </a:pPr>
            <a:r>
              <a:rPr lang="en-US" b="0" kern="1100" spc="0" dirty="0">
                <a:solidFill>
                  <a:srgbClr val="044A50"/>
                </a:solidFill>
                <a:latin typeface="Mark Pro Book"/>
                <a:ea typeface="Mark Pro Book"/>
                <a:cs typeface="Mark Pro Heavy"/>
              </a:rPr>
              <a:t>If you have questions, don’t hesitate to get in touch: </a:t>
            </a:r>
            <a:r>
              <a:rPr lang="en-US" b="0" kern="1100" spc="0" dirty="0">
                <a:solidFill>
                  <a:srgbClr val="044A50"/>
                </a:solidFill>
                <a:latin typeface="Mark Pro Book"/>
                <a:ea typeface="Mark Pro Book"/>
                <a:cs typeface="Mark Pro Heavy"/>
                <a:hlinkClick r:id="rId3"/>
              </a:rPr>
              <a:t>integrated@traveloregon.com</a:t>
            </a:r>
            <a:r>
              <a:rPr lang="en-US" b="0" kern="1100" spc="0" dirty="0">
                <a:solidFill>
                  <a:srgbClr val="044A50"/>
                </a:solidFill>
                <a:latin typeface="Mark Pro Book"/>
                <a:ea typeface="Mark Pro Book"/>
                <a:cs typeface="Mark Pro Heavy"/>
              </a:rPr>
              <a:t>. </a:t>
            </a:r>
            <a:endParaRPr lang="en-US" b="0" kern="1100" spc="200" dirty="0">
              <a:solidFill>
                <a:srgbClr val="044A50"/>
              </a:solidFill>
              <a:latin typeface="Mark Pro Heavy"/>
              <a:ea typeface="Mark Pro Book"/>
              <a:cs typeface="Mark Pro Heavy"/>
            </a:endParaRPr>
          </a:p>
        </p:txBody>
      </p:sp>
      <p:sp>
        <p:nvSpPr>
          <p:cNvPr id="8" name="Title Placeholder 1"/>
          <p:cNvSpPr txBox="1">
            <a:spLocks/>
          </p:cNvSpPr>
          <p:nvPr/>
        </p:nvSpPr>
        <p:spPr>
          <a:xfrm>
            <a:off x="305263" y="405933"/>
            <a:ext cx="3352337" cy="8132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spc="200" dirty="0">
                <a:solidFill>
                  <a:srgbClr val="044A50"/>
                </a:solidFill>
                <a:latin typeface="Mark Pro Heavy"/>
                <a:ea typeface="Mark Pro Book"/>
                <a:cs typeface="Mark Pro Heavy"/>
              </a:rPr>
              <a:t>HOW TO USE</a:t>
            </a:r>
          </a:p>
          <a:p>
            <a:r>
              <a:rPr lang="en-US" sz="2400" spc="200" dirty="0">
                <a:solidFill>
                  <a:srgbClr val="8EB1AE"/>
                </a:solidFill>
                <a:latin typeface="Mark Pro Heavy"/>
                <a:ea typeface="Mark Pro Book"/>
                <a:cs typeface="Mark Pro Heavy"/>
              </a:rPr>
              <a:t>THIS DECK</a:t>
            </a:r>
          </a:p>
        </p:txBody>
      </p:sp>
      <p:pic>
        <p:nvPicPr>
          <p:cNvPr id="5" name="Picture 4" descr="A person standing in a library&#10;&#10;Description automatically generated with medium confidence">
            <a:extLst>
              <a:ext uri="{FF2B5EF4-FFF2-40B4-BE49-F238E27FC236}">
                <a16:creationId xmlns:a16="http://schemas.microsoft.com/office/drawing/2014/main" id="{6E9832D6-E6DC-492F-BB1A-DAD4842C366D}"/>
              </a:ext>
            </a:extLst>
          </p:cNvPr>
          <p:cNvPicPr>
            <a:picLocks noChangeAspect="1"/>
          </p:cNvPicPr>
          <p:nvPr/>
        </p:nvPicPr>
        <p:blipFill>
          <a:blip r:embed="rId4"/>
          <a:stretch>
            <a:fillRect/>
          </a:stretch>
        </p:blipFill>
        <p:spPr>
          <a:xfrm>
            <a:off x="3663379" y="0"/>
            <a:ext cx="5480621" cy="5143500"/>
          </a:xfrm>
          <a:prstGeom prst="rect">
            <a:avLst/>
          </a:prstGeom>
        </p:spPr>
      </p:pic>
    </p:spTree>
    <p:extLst>
      <p:ext uri="{BB962C8B-B14F-4D97-AF65-F5344CB8AC3E}">
        <p14:creationId xmlns:p14="http://schemas.microsoft.com/office/powerpoint/2010/main" val="1961651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p:cNvPicPr preferRelativeResize="0"/>
          <p:nvPr/>
        </p:nvPicPr>
        <p:blipFill rotWithShape="1">
          <a:blip r:embed="rId3">
            <a:alphaModFix/>
          </a:blip>
          <a:srcRect b="15590"/>
          <a:stretch/>
        </p:blipFill>
        <p:spPr>
          <a:xfrm>
            <a:off x="5179450" y="0"/>
            <a:ext cx="3196025" cy="5143500"/>
          </a:xfrm>
          <a:prstGeom prst="rect">
            <a:avLst/>
          </a:prstGeom>
          <a:noFill/>
          <a:ln>
            <a:noFill/>
          </a:ln>
        </p:spPr>
      </p:pic>
      <p:sp>
        <p:nvSpPr>
          <p:cNvPr id="99" name="Google Shape;99;p14"/>
          <p:cNvSpPr/>
          <p:nvPr/>
        </p:nvSpPr>
        <p:spPr>
          <a:xfrm>
            <a:off x="534800" y="373650"/>
            <a:ext cx="3951900" cy="43962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spcBef>
                <a:spcPts val="0"/>
              </a:spcBef>
              <a:spcAft>
                <a:spcPts val="0"/>
              </a:spcAft>
              <a:buNone/>
            </a:pPr>
            <a:r>
              <a:rPr lang="en" sz="2000" i="1" dirty="0">
                <a:latin typeface="Poppins"/>
                <a:ea typeface="Poppins"/>
                <a:cs typeface="Poppins"/>
                <a:sym typeface="Poppins"/>
              </a:rPr>
              <a:t>Up-to-date profiles are:</a:t>
            </a:r>
            <a:endParaRPr sz="2000" i="1" dirty="0">
              <a:latin typeface="Poppins"/>
              <a:ea typeface="Poppins"/>
              <a:cs typeface="Poppins"/>
              <a:sym typeface="Poppins"/>
            </a:endParaRPr>
          </a:p>
          <a:p>
            <a:pPr marL="0" lvl="0" indent="0" algn="l" rtl="0">
              <a:spcBef>
                <a:spcPts val="0"/>
              </a:spcBef>
              <a:spcAft>
                <a:spcPts val="0"/>
              </a:spcAft>
              <a:buNone/>
            </a:pPr>
            <a:endParaRPr sz="1600" dirty="0">
              <a:solidFill>
                <a:srgbClr val="0F9D58"/>
              </a:solidFill>
              <a:latin typeface="Poppins"/>
              <a:ea typeface="Poppins"/>
              <a:cs typeface="Poppins"/>
              <a:sym typeface="Poppins"/>
            </a:endParaRPr>
          </a:p>
          <a:p>
            <a:pPr marL="0" lvl="0" indent="0" algn="l" rtl="0">
              <a:spcBef>
                <a:spcPts val="0"/>
              </a:spcBef>
              <a:spcAft>
                <a:spcPts val="0"/>
              </a:spcAft>
              <a:buNone/>
            </a:pPr>
            <a:r>
              <a:rPr lang="en" sz="3400" b="1" dirty="0">
                <a:solidFill>
                  <a:schemeClr val="accent3"/>
                </a:solidFill>
                <a:latin typeface="Poppins"/>
                <a:ea typeface="Poppins"/>
                <a:cs typeface="Poppins"/>
                <a:sym typeface="Poppins"/>
              </a:rPr>
              <a:t>2.7x</a:t>
            </a:r>
            <a:r>
              <a:rPr lang="en" sz="3400" b="1" dirty="0">
                <a:solidFill>
                  <a:srgbClr val="0595EA"/>
                </a:solidFill>
                <a:latin typeface="Poppins"/>
                <a:ea typeface="Poppins"/>
                <a:cs typeface="Poppins"/>
                <a:sym typeface="Poppins"/>
              </a:rPr>
              <a:t> </a:t>
            </a:r>
            <a:r>
              <a:rPr lang="en" sz="2000" dirty="0">
                <a:latin typeface="Poppins"/>
                <a:ea typeface="Poppins"/>
                <a:cs typeface="Poppins"/>
                <a:sym typeface="Poppins"/>
              </a:rPr>
              <a:t>more likely to be</a:t>
            </a:r>
            <a:br>
              <a:rPr lang="en" sz="2000" dirty="0">
                <a:latin typeface="Poppins"/>
                <a:ea typeface="Poppins"/>
                <a:cs typeface="Poppins"/>
                <a:sym typeface="Poppins"/>
              </a:rPr>
            </a:br>
            <a:r>
              <a:rPr lang="en" sz="2000" dirty="0">
                <a:latin typeface="Poppins"/>
                <a:ea typeface="Poppins"/>
                <a:cs typeface="Poppins"/>
                <a:sym typeface="Poppins"/>
              </a:rPr>
              <a:t>considered reputable.</a:t>
            </a:r>
            <a:r>
              <a:rPr lang="en" sz="2000" baseline="30000" dirty="0">
                <a:latin typeface="Poppins"/>
                <a:ea typeface="Poppins"/>
                <a:cs typeface="Poppins"/>
                <a:sym typeface="Poppins"/>
              </a:rPr>
              <a:t>1</a:t>
            </a:r>
            <a:endParaRPr sz="2000" baseline="30000" dirty="0">
              <a:latin typeface="Poppins"/>
              <a:ea typeface="Poppins"/>
              <a:cs typeface="Poppins"/>
              <a:sym typeface="Poppins"/>
            </a:endParaRPr>
          </a:p>
          <a:p>
            <a:pPr marL="0" lvl="0" indent="0" algn="l" rtl="0">
              <a:spcBef>
                <a:spcPts val="0"/>
              </a:spcBef>
              <a:spcAft>
                <a:spcPts val="0"/>
              </a:spcAft>
              <a:buNone/>
            </a:pPr>
            <a:endParaRPr sz="1600" baseline="30000" dirty="0">
              <a:solidFill>
                <a:srgbClr val="5F6368"/>
              </a:solidFill>
              <a:latin typeface="Poppins"/>
              <a:ea typeface="Poppins"/>
              <a:cs typeface="Poppins"/>
              <a:sym typeface="Poppins"/>
            </a:endParaRPr>
          </a:p>
          <a:p>
            <a:pPr marL="0" lvl="0" indent="0" algn="l" rtl="0">
              <a:spcBef>
                <a:spcPts val="0"/>
              </a:spcBef>
              <a:spcAft>
                <a:spcPts val="0"/>
              </a:spcAft>
              <a:buNone/>
            </a:pPr>
            <a:r>
              <a:rPr lang="en" sz="3400" b="1" dirty="0">
                <a:solidFill>
                  <a:schemeClr val="accent3"/>
                </a:solidFill>
                <a:latin typeface="Poppins"/>
                <a:ea typeface="Poppins"/>
                <a:cs typeface="Poppins"/>
                <a:sym typeface="Poppins"/>
              </a:rPr>
              <a:t>70%</a:t>
            </a:r>
            <a:r>
              <a:rPr lang="en" sz="3400" dirty="0">
                <a:solidFill>
                  <a:srgbClr val="0073BB"/>
                </a:solidFill>
                <a:latin typeface="Poppins"/>
                <a:ea typeface="Poppins"/>
                <a:cs typeface="Poppins"/>
                <a:sym typeface="Poppins"/>
              </a:rPr>
              <a:t> </a:t>
            </a:r>
            <a:r>
              <a:rPr lang="en" sz="2000" dirty="0">
                <a:latin typeface="Poppins"/>
                <a:ea typeface="Poppins"/>
                <a:cs typeface="Poppins"/>
                <a:sym typeface="Poppins"/>
              </a:rPr>
              <a:t>more likely to attract location visits.</a:t>
            </a:r>
            <a:r>
              <a:rPr lang="en" sz="2000" baseline="30000" dirty="0">
                <a:latin typeface="Poppins"/>
                <a:ea typeface="Poppins"/>
                <a:cs typeface="Poppins"/>
                <a:sym typeface="Poppins"/>
              </a:rPr>
              <a:t>1</a:t>
            </a:r>
            <a:endParaRPr sz="2000" dirty="0">
              <a:latin typeface="Poppins"/>
              <a:ea typeface="Poppins"/>
              <a:cs typeface="Poppins"/>
              <a:sym typeface="Poppins"/>
            </a:endParaRPr>
          </a:p>
          <a:p>
            <a:pPr marL="0" lvl="0" indent="0" algn="l" rtl="0">
              <a:spcBef>
                <a:spcPts val="0"/>
              </a:spcBef>
              <a:spcAft>
                <a:spcPts val="0"/>
              </a:spcAft>
              <a:buNone/>
            </a:pPr>
            <a:endParaRPr sz="1600" dirty="0">
              <a:solidFill>
                <a:srgbClr val="5F6368"/>
              </a:solidFill>
              <a:latin typeface="Poppins"/>
              <a:ea typeface="Poppins"/>
              <a:cs typeface="Poppins"/>
              <a:sym typeface="Poppins"/>
            </a:endParaRPr>
          </a:p>
          <a:p>
            <a:pPr marL="0" lvl="0" indent="0" algn="l" rtl="0">
              <a:spcBef>
                <a:spcPts val="0"/>
              </a:spcBef>
              <a:spcAft>
                <a:spcPts val="0"/>
              </a:spcAft>
              <a:buNone/>
            </a:pPr>
            <a:r>
              <a:rPr lang="en" sz="3400" b="1" dirty="0">
                <a:solidFill>
                  <a:schemeClr val="accent3"/>
                </a:solidFill>
                <a:latin typeface="Poppins"/>
                <a:ea typeface="Poppins"/>
                <a:cs typeface="Poppins"/>
                <a:sym typeface="Poppins"/>
              </a:rPr>
              <a:t>50%</a:t>
            </a:r>
            <a:r>
              <a:rPr lang="en" sz="3400" dirty="0">
                <a:solidFill>
                  <a:schemeClr val="accent3"/>
                </a:solidFill>
                <a:latin typeface="Poppins"/>
                <a:ea typeface="Poppins"/>
                <a:cs typeface="Poppins"/>
                <a:sym typeface="Poppins"/>
              </a:rPr>
              <a:t> </a:t>
            </a:r>
            <a:r>
              <a:rPr lang="en" sz="2000" dirty="0">
                <a:latin typeface="Poppins"/>
                <a:ea typeface="Poppins"/>
                <a:cs typeface="Poppins"/>
                <a:sym typeface="Poppins"/>
              </a:rPr>
              <a:t>more likely to lead to </a:t>
            </a:r>
            <a:br>
              <a:rPr lang="en" sz="2000" dirty="0">
                <a:latin typeface="Poppins"/>
                <a:ea typeface="Poppins"/>
                <a:cs typeface="Poppins"/>
                <a:sym typeface="Poppins"/>
              </a:rPr>
            </a:br>
            <a:r>
              <a:rPr lang="en" sz="2000" dirty="0">
                <a:latin typeface="Poppins"/>
                <a:ea typeface="Poppins"/>
                <a:cs typeface="Poppins"/>
                <a:sym typeface="Poppins"/>
              </a:rPr>
              <a:t>a purchase.</a:t>
            </a:r>
            <a:r>
              <a:rPr lang="en" sz="2000" baseline="30000" dirty="0">
                <a:latin typeface="Poppins"/>
                <a:ea typeface="Poppins"/>
                <a:cs typeface="Poppins"/>
                <a:sym typeface="Poppins"/>
              </a:rPr>
              <a:t>1</a:t>
            </a:r>
            <a:endParaRPr sz="2500" dirty="0">
              <a:solidFill>
                <a:schemeClr val="dk2"/>
              </a:solidFill>
              <a:latin typeface="Poppins SemiBold"/>
              <a:ea typeface="Poppins SemiBold"/>
              <a:cs typeface="Poppins SemiBold"/>
              <a:sym typeface="Poppins SemiBold"/>
            </a:endParaRPr>
          </a:p>
        </p:txBody>
      </p:sp>
      <p:pic>
        <p:nvPicPr>
          <p:cNvPr id="100" name="Google Shape;100;p14"/>
          <p:cNvPicPr preferRelativeResize="0"/>
          <p:nvPr/>
        </p:nvPicPr>
        <p:blipFill rotWithShape="1">
          <a:blip r:embed="rId4">
            <a:alphaModFix/>
          </a:blip>
          <a:srcRect b="6076"/>
          <a:stretch/>
        </p:blipFill>
        <p:spPr>
          <a:xfrm>
            <a:off x="5342850" y="322325"/>
            <a:ext cx="2501100" cy="4830900"/>
          </a:xfrm>
          <a:prstGeom prst="roundRect">
            <a:avLst>
              <a:gd name="adj" fmla="val 8463"/>
            </a:avLst>
          </a:prstGeom>
          <a:noFill/>
          <a:ln>
            <a:noFill/>
          </a:ln>
        </p:spPr>
      </p:pic>
      <p:sp>
        <p:nvSpPr>
          <p:cNvPr id="101" name="Google Shape;101;p14"/>
          <p:cNvSpPr/>
          <p:nvPr/>
        </p:nvSpPr>
        <p:spPr>
          <a:xfrm>
            <a:off x="4616863" y="479375"/>
            <a:ext cx="432300" cy="4516800"/>
          </a:xfrm>
          <a:prstGeom prst="leftBrace">
            <a:avLst>
              <a:gd name="adj1" fmla="val 67632"/>
              <a:gd name="adj2" fmla="val 15490"/>
            </a:avLst>
          </a:prstGeom>
          <a:noFill/>
          <a:ln w="762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txBox="1"/>
          <p:nvPr/>
        </p:nvSpPr>
        <p:spPr>
          <a:xfrm>
            <a:off x="534800" y="4908250"/>
            <a:ext cx="4619700" cy="257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800" i="1" baseline="30000">
                <a:solidFill>
                  <a:srgbClr val="000000"/>
                </a:solidFill>
                <a:latin typeface="Century Gothic"/>
                <a:ea typeface="Century Gothic"/>
                <a:cs typeface="Century Gothic"/>
                <a:sym typeface="Century Gothic"/>
              </a:rPr>
              <a:t>(1) </a:t>
            </a:r>
            <a:r>
              <a:rPr lang="en" sz="800" i="1">
                <a:solidFill>
                  <a:srgbClr val="000000"/>
                </a:solidFill>
                <a:latin typeface="Century Gothic"/>
                <a:ea typeface="Century Gothic"/>
                <a:cs typeface="Century Gothic"/>
                <a:sym typeface="Century Gothic"/>
              </a:rPr>
              <a:t>Ipsos research: Benefits of a complete listing 2017</a:t>
            </a:r>
            <a:endParaRPr sz="800" i="1">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title"/>
          </p:nvPr>
        </p:nvSpPr>
        <p:spPr>
          <a:xfrm>
            <a:off x="663750" y="2350750"/>
            <a:ext cx="7816500" cy="8034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a:t>Three Fundamentals</a:t>
            </a:r>
            <a:endParaRPr/>
          </a:p>
        </p:txBody>
      </p:sp>
      <p:sp>
        <p:nvSpPr>
          <p:cNvPr id="108" name="Google Shape;108;p15"/>
          <p:cNvSpPr txBox="1">
            <a:spLocks noGrp="1"/>
          </p:cNvSpPr>
          <p:nvPr>
            <p:ph type="subTitle" idx="1"/>
          </p:nvPr>
        </p:nvSpPr>
        <p:spPr>
          <a:xfrm>
            <a:off x="663750" y="2046500"/>
            <a:ext cx="7816500" cy="304200"/>
          </a:xfrm>
          <a:prstGeom prst="rect">
            <a:avLst/>
          </a:prstGeom>
        </p:spPr>
        <p:txBody>
          <a:bodyPr spcFirstLastPara="1" wrap="square" lIns="0" tIns="0" rIns="0" bIns="0" anchor="t" anchorCtr="0">
            <a:normAutofit fontScale="47500" lnSpcReduction="20000"/>
          </a:bodyPr>
          <a:lstStyle/>
          <a:p>
            <a:pPr marL="0" lvl="0" indent="0" algn="l" rtl="0">
              <a:spcBef>
                <a:spcPts val="0"/>
              </a:spcBef>
              <a:spcAft>
                <a:spcPts val="1200"/>
              </a:spcAft>
              <a:buNone/>
            </a:pPr>
            <a:r>
              <a:rPr lang="en"/>
              <a:t>Google Business Profiles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cxnSp>
        <p:nvCxnSpPr>
          <p:cNvPr id="113" name="Google Shape;113;p16"/>
          <p:cNvCxnSpPr/>
          <p:nvPr/>
        </p:nvCxnSpPr>
        <p:spPr>
          <a:xfrm>
            <a:off x="3899513" y="3363694"/>
            <a:ext cx="3528300" cy="0"/>
          </a:xfrm>
          <a:prstGeom prst="straightConnector1">
            <a:avLst/>
          </a:prstGeom>
          <a:noFill/>
          <a:ln w="9525" cap="flat" cmpd="sng">
            <a:solidFill>
              <a:srgbClr val="BFC3BA"/>
            </a:solidFill>
            <a:prstDash val="solid"/>
            <a:round/>
            <a:headEnd type="none" w="med" len="med"/>
            <a:tailEnd type="none" w="med" len="med"/>
          </a:ln>
        </p:spPr>
      </p:cxnSp>
      <p:cxnSp>
        <p:nvCxnSpPr>
          <p:cNvPr id="114" name="Google Shape;114;p16"/>
          <p:cNvCxnSpPr/>
          <p:nvPr/>
        </p:nvCxnSpPr>
        <p:spPr>
          <a:xfrm>
            <a:off x="3899513" y="1724383"/>
            <a:ext cx="3528300" cy="0"/>
          </a:xfrm>
          <a:prstGeom prst="straightConnector1">
            <a:avLst/>
          </a:prstGeom>
          <a:noFill/>
          <a:ln w="9525" cap="flat" cmpd="sng">
            <a:solidFill>
              <a:srgbClr val="BFC3BA"/>
            </a:solidFill>
            <a:prstDash val="solid"/>
            <a:round/>
            <a:headEnd type="none" w="med" len="med"/>
            <a:tailEnd type="none" w="med" len="med"/>
          </a:ln>
        </p:spPr>
      </p:cxnSp>
      <p:cxnSp>
        <p:nvCxnSpPr>
          <p:cNvPr id="115" name="Google Shape;115;p16"/>
          <p:cNvCxnSpPr/>
          <p:nvPr/>
        </p:nvCxnSpPr>
        <p:spPr>
          <a:xfrm>
            <a:off x="3899513" y="2544039"/>
            <a:ext cx="3528300" cy="0"/>
          </a:xfrm>
          <a:prstGeom prst="straightConnector1">
            <a:avLst/>
          </a:prstGeom>
          <a:noFill/>
          <a:ln w="9525" cap="flat" cmpd="sng">
            <a:solidFill>
              <a:srgbClr val="BFC3BA"/>
            </a:solidFill>
            <a:prstDash val="solid"/>
            <a:round/>
            <a:headEnd type="none" w="med" len="med"/>
            <a:tailEnd type="none" w="med" len="med"/>
          </a:ln>
        </p:spPr>
      </p:cxnSp>
      <p:sp>
        <p:nvSpPr>
          <p:cNvPr id="116" name="Google Shape;116;p16"/>
          <p:cNvSpPr/>
          <p:nvPr/>
        </p:nvSpPr>
        <p:spPr>
          <a:xfrm>
            <a:off x="157200" y="925750"/>
            <a:ext cx="3476100" cy="38595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200" b="1" dirty="0">
                <a:solidFill>
                  <a:srgbClr val="595959"/>
                </a:solidFill>
                <a:latin typeface="Poppins"/>
                <a:ea typeface="Poppins"/>
                <a:cs typeface="Poppins"/>
                <a:sym typeface="Poppins"/>
              </a:rPr>
              <a:t>Searches for “open now” have skyrocketed over the last 2 years</a:t>
            </a:r>
            <a:endParaRPr sz="2200" b="1" dirty="0">
              <a:solidFill>
                <a:srgbClr val="595959"/>
              </a:solidFill>
              <a:latin typeface="Poppins"/>
              <a:ea typeface="Poppins"/>
              <a:cs typeface="Poppins"/>
              <a:sym typeface="Poppins"/>
            </a:endParaRPr>
          </a:p>
          <a:p>
            <a:pPr marL="0" lvl="0" indent="0" algn="l" rtl="0">
              <a:lnSpc>
                <a:spcPct val="115000"/>
              </a:lnSpc>
              <a:spcBef>
                <a:spcPts val="0"/>
              </a:spcBef>
              <a:spcAft>
                <a:spcPts val="0"/>
              </a:spcAft>
              <a:buNone/>
            </a:pPr>
            <a:r>
              <a:rPr lang="en" sz="1900" dirty="0">
                <a:solidFill>
                  <a:srgbClr val="595959"/>
                </a:solidFill>
                <a:latin typeface="Poppins"/>
                <a:ea typeface="Poppins"/>
                <a:cs typeface="Poppins"/>
                <a:sym typeface="Poppins"/>
              </a:rPr>
              <a:t>300% increase in search for “open now” and 200% increase in searches for “open now near me” </a:t>
            </a:r>
            <a:endParaRPr sz="1900" dirty="0">
              <a:solidFill>
                <a:srgbClr val="595959"/>
              </a:solidFill>
              <a:latin typeface="Poppins"/>
              <a:ea typeface="Poppins"/>
              <a:cs typeface="Poppins"/>
              <a:sym typeface="Poppins"/>
            </a:endParaRPr>
          </a:p>
          <a:p>
            <a:pPr marL="0" lvl="0" indent="0" algn="l" rtl="0">
              <a:lnSpc>
                <a:spcPct val="115000"/>
              </a:lnSpc>
              <a:spcBef>
                <a:spcPts val="0"/>
              </a:spcBef>
              <a:spcAft>
                <a:spcPts val="0"/>
              </a:spcAft>
              <a:buNone/>
            </a:pPr>
            <a:endParaRPr sz="1200" b="1" dirty="0">
              <a:solidFill>
                <a:srgbClr val="595959"/>
              </a:solidFill>
              <a:latin typeface="Poppins"/>
              <a:ea typeface="Poppins"/>
              <a:cs typeface="Poppins"/>
              <a:sym typeface="Poppins"/>
            </a:endParaRPr>
          </a:p>
          <a:p>
            <a:pPr marL="0" lvl="0" indent="0" algn="l" rtl="0">
              <a:spcBef>
                <a:spcPts val="0"/>
              </a:spcBef>
              <a:spcAft>
                <a:spcPts val="0"/>
              </a:spcAft>
              <a:buNone/>
            </a:pPr>
            <a:endParaRPr sz="700" dirty="0"/>
          </a:p>
        </p:txBody>
      </p:sp>
      <p:sp>
        <p:nvSpPr>
          <p:cNvPr id="117" name="Google Shape;117;p16"/>
          <p:cNvSpPr txBox="1"/>
          <p:nvPr/>
        </p:nvSpPr>
        <p:spPr>
          <a:xfrm>
            <a:off x="71925" y="95525"/>
            <a:ext cx="5054700" cy="708000"/>
          </a:xfrm>
          <a:prstGeom prst="rect">
            <a:avLst/>
          </a:prstGeom>
          <a:noFill/>
          <a:ln>
            <a:noFill/>
          </a:ln>
        </p:spPr>
        <p:txBody>
          <a:bodyPr spcFirstLastPara="1" wrap="square" lIns="91425" tIns="91425" rIns="91425" bIns="91425" anchor="t" anchorCtr="0">
            <a:spAutoFit/>
          </a:bodyPr>
          <a:lstStyle/>
          <a:p>
            <a:pPr marL="457200" lvl="0" indent="-444500" algn="l" rtl="0">
              <a:lnSpc>
                <a:spcPct val="115000"/>
              </a:lnSpc>
              <a:spcBef>
                <a:spcPts val="0"/>
              </a:spcBef>
              <a:spcAft>
                <a:spcPts val="0"/>
              </a:spcAft>
              <a:buClr>
                <a:srgbClr val="595959"/>
              </a:buClr>
              <a:buSzPts val="3400"/>
              <a:buFont typeface="Poppins"/>
              <a:buAutoNum type="arabicPeriod"/>
            </a:pPr>
            <a:r>
              <a:rPr lang="en" sz="3400" b="1">
                <a:solidFill>
                  <a:srgbClr val="595959"/>
                </a:solidFill>
                <a:highlight>
                  <a:srgbClr val="FAFC74"/>
                </a:highlight>
                <a:latin typeface="Poppins"/>
                <a:ea typeface="Poppins"/>
                <a:cs typeface="Poppins"/>
                <a:sym typeface="Poppins"/>
              </a:rPr>
              <a:t>Hours are critical</a:t>
            </a:r>
            <a:endParaRPr sz="2300">
              <a:solidFill>
                <a:srgbClr val="595959"/>
              </a:solidFill>
              <a:latin typeface="Poppins"/>
              <a:ea typeface="Poppins"/>
              <a:cs typeface="Poppins"/>
              <a:sym typeface="Poppins"/>
            </a:endParaRPr>
          </a:p>
        </p:txBody>
      </p:sp>
      <p:sp>
        <p:nvSpPr>
          <p:cNvPr id="118" name="Google Shape;118;p16"/>
          <p:cNvSpPr/>
          <p:nvPr/>
        </p:nvSpPr>
        <p:spPr>
          <a:xfrm>
            <a:off x="4047950" y="1641900"/>
            <a:ext cx="3259693" cy="2480455"/>
          </a:xfrm>
          <a:custGeom>
            <a:avLst/>
            <a:gdLst/>
            <a:ahLst/>
            <a:cxnLst/>
            <a:rect l="l" t="t" r="r" b="b"/>
            <a:pathLst>
              <a:path w="120173" h="101658" extrusionOk="0">
                <a:moveTo>
                  <a:pt x="0" y="101658"/>
                </a:moveTo>
                <a:lnTo>
                  <a:pt x="52401" y="46113"/>
                </a:lnTo>
                <a:lnTo>
                  <a:pt x="67423" y="53100"/>
                </a:lnTo>
                <a:lnTo>
                  <a:pt x="120173" y="0"/>
                </a:lnTo>
                <a:lnTo>
                  <a:pt x="120173" y="101658"/>
                </a:lnTo>
                <a:close/>
              </a:path>
            </a:pathLst>
          </a:custGeom>
          <a:solidFill>
            <a:srgbClr val="1195D3">
              <a:alpha val="46930"/>
            </a:srgbClr>
          </a:solidFill>
          <a:ln>
            <a:noFill/>
          </a:ln>
        </p:spPr>
      </p:sp>
      <p:cxnSp>
        <p:nvCxnSpPr>
          <p:cNvPr id="119" name="Google Shape;119;p16"/>
          <p:cNvCxnSpPr/>
          <p:nvPr/>
        </p:nvCxnSpPr>
        <p:spPr>
          <a:xfrm>
            <a:off x="3899513" y="4183350"/>
            <a:ext cx="3528300" cy="0"/>
          </a:xfrm>
          <a:prstGeom prst="straightConnector1">
            <a:avLst/>
          </a:prstGeom>
          <a:noFill/>
          <a:ln w="19050" cap="flat" cmpd="sng">
            <a:solidFill>
              <a:srgbClr val="7F7F7F"/>
            </a:solidFill>
            <a:prstDash val="solid"/>
            <a:round/>
            <a:headEnd type="none" w="med" len="med"/>
            <a:tailEnd type="none" w="med" len="med"/>
          </a:ln>
        </p:spPr>
      </p:cxnSp>
      <p:cxnSp>
        <p:nvCxnSpPr>
          <p:cNvPr id="120" name="Google Shape;120;p16"/>
          <p:cNvCxnSpPr/>
          <p:nvPr/>
        </p:nvCxnSpPr>
        <p:spPr>
          <a:xfrm>
            <a:off x="3899525" y="1559250"/>
            <a:ext cx="0" cy="2624100"/>
          </a:xfrm>
          <a:prstGeom prst="straightConnector1">
            <a:avLst/>
          </a:prstGeom>
          <a:noFill/>
          <a:ln w="19050" cap="flat" cmpd="sng">
            <a:solidFill>
              <a:srgbClr val="7F7F7F"/>
            </a:solidFill>
            <a:prstDash val="solid"/>
            <a:round/>
            <a:headEnd type="none" w="med" len="med"/>
            <a:tailEnd type="none" w="med" len="med"/>
          </a:ln>
        </p:spPr>
      </p:cxnSp>
      <p:sp>
        <p:nvSpPr>
          <p:cNvPr id="121" name="Google Shape;121;p16"/>
          <p:cNvSpPr txBox="1"/>
          <p:nvPr/>
        </p:nvSpPr>
        <p:spPr>
          <a:xfrm>
            <a:off x="7427825" y="2131000"/>
            <a:ext cx="1559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500">
                <a:solidFill>
                  <a:schemeClr val="accent1"/>
                </a:solidFill>
                <a:latin typeface="Poppins Black"/>
                <a:ea typeface="Poppins Black"/>
                <a:cs typeface="Poppins Black"/>
                <a:sym typeface="Poppins Black"/>
              </a:rPr>
              <a:t>3X</a:t>
            </a:r>
            <a:endParaRPr sz="7500">
              <a:solidFill>
                <a:schemeClr val="accent1"/>
              </a:solidFill>
              <a:latin typeface="Poppins Black"/>
              <a:ea typeface="Poppins Black"/>
              <a:cs typeface="Poppins Black"/>
              <a:sym typeface="Poppins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7"/>
          <p:cNvPicPr preferRelativeResize="0"/>
          <p:nvPr/>
        </p:nvPicPr>
        <p:blipFill>
          <a:blip r:embed="rId3">
            <a:alphaModFix/>
          </a:blip>
          <a:stretch>
            <a:fillRect/>
          </a:stretch>
        </p:blipFill>
        <p:spPr>
          <a:xfrm>
            <a:off x="0" y="0"/>
            <a:ext cx="3458703" cy="5143498"/>
          </a:xfrm>
          <a:prstGeom prst="rect">
            <a:avLst/>
          </a:prstGeom>
          <a:noFill/>
          <a:ln>
            <a:noFill/>
          </a:ln>
        </p:spPr>
      </p:pic>
      <p:pic>
        <p:nvPicPr>
          <p:cNvPr id="127" name="Google Shape;127;p17"/>
          <p:cNvPicPr preferRelativeResize="0"/>
          <p:nvPr/>
        </p:nvPicPr>
        <p:blipFill>
          <a:blip r:embed="rId4">
            <a:alphaModFix/>
          </a:blip>
          <a:stretch>
            <a:fillRect/>
          </a:stretch>
        </p:blipFill>
        <p:spPr>
          <a:xfrm>
            <a:off x="6256135" y="62775"/>
            <a:ext cx="2775824" cy="4838700"/>
          </a:xfrm>
          <a:prstGeom prst="rect">
            <a:avLst/>
          </a:prstGeom>
          <a:noFill/>
          <a:ln>
            <a:noFill/>
          </a:ln>
        </p:spPr>
      </p:pic>
      <p:pic>
        <p:nvPicPr>
          <p:cNvPr id="128" name="Google Shape;128;p17"/>
          <p:cNvPicPr preferRelativeResize="0"/>
          <p:nvPr/>
        </p:nvPicPr>
        <p:blipFill>
          <a:blip r:embed="rId5">
            <a:alphaModFix/>
          </a:blip>
          <a:stretch>
            <a:fillRect/>
          </a:stretch>
        </p:blipFill>
        <p:spPr>
          <a:xfrm>
            <a:off x="3669720" y="0"/>
            <a:ext cx="2375384" cy="5143498"/>
          </a:xfrm>
          <a:prstGeom prst="rect">
            <a:avLst/>
          </a:prstGeom>
          <a:noFill/>
          <a:ln>
            <a:noFill/>
          </a:ln>
        </p:spPr>
      </p:pic>
      <p:pic>
        <p:nvPicPr>
          <p:cNvPr id="129" name="Google Shape;129;p17"/>
          <p:cNvPicPr preferRelativeResize="0"/>
          <p:nvPr/>
        </p:nvPicPr>
        <p:blipFill>
          <a:blip r:embed="rId6">
            <a:alphaModFix amt="50000"/>
          </a:blip>
          <a:stretch>
            <a:fillRect/>
          </a:stretch>
        </p:blipFill>
        <p:spPr>
          <a:xfrm rot="10800000">
            <a:off x="2" y="0"/>
            <a:ext cx="9151474" cy="2213250"/>
          </a:xfrm>
          <a:prstGeom prst="rect">
            <a:avLst/>
          </a:prstGeom>
          <a:noFill/>
          <a:ln>
            <a:noFill/>
          </a:ln>
        </p:spPr>
      </p:pic>
      <p:pic>
        <p:nvPicPr>
          <p:cNvPr id="130" name="Google Shape;130;p17"/>
          <p:cNvPicPr preferRelativeResize="0"/>
          <p:nvPr/>
        </p:nvPicPr>
        <p:blipFill rotWithShape="1">
          <a:blip r:embed="rId7">
            <a:alphaModFix amt="75000"/>
          </a:blip>
          <a:srcRect l="169" t="74862" b="179"/>
          <a:stretch/>
        </p:blipFill>
        <p:spPr>
          <a:xfrm rot="-5400000">
            <a:off x="1149887" y="2463725"/>
            <a:ext cx="4833675" cy="216050"/>
          </a:xfrm>
          <a:prstGeom prst="rect">
            <a:avLst/>
          </a:prstGeom>
          <a:noFill/>
          <a:ln>
            <a:noFill/>
          </a:ln>
        </p:spPr>
      </p:pic>
      <p:pic>
        <p:nvPicPr>
          <p:cNvPr id="131" name="Google Shape;131;p17"/>
          <p:cNvPicPr preferRelativeResize="0"/>
          <p:nvPr/>
        </p:nvPicPr>
        <p:blipFill rotWithShape="1">
          <a:blip r:embed="rId7">
            <a:alphaModFix amt="75000"/>
          </a:blip>
          <a:srcRect l="169" t="74862" b="179"/>
          <a:stretch/>
        </p:blipFill>
        <p:spPr>
          <a:xfrm rot="-5400000">
            <a:off x="3736287" y="2463725"/>
            <a:ext cx="4833675" cy="216050"/>
          </a:xfrm>
          <a:prstGeom prst="rect">
            <a:avLst/>
          </a:prstGeom>
          <a:noFill/>
          <a:ln>
            <a:noFill/>
          </a:ln>
        </p:spPr>
      </p:pic>
      <p:pic>
        <p:nvPicPr>
          <p:cNvPr id="132" name="Google Shape;132;p17"/>
          <p:cNvPicPr preferRelativeResize="0"/>
          <p:nvPr/>
        </p:nvPicPr>
        <p:blipFill rotWithShape="1">
          <a:blip r:embed="rId5">
            <a:alphaModFix/>
          </a:blip>
          <a:srcRect t="73871" b="18681"/>
          <a:stretch/>
        </p:blipFill>
        <p:spPr>
          <a:xfrm>
            <a:off x="3669725" y="141126"/>
            <a:ext cx="5419851" cy="874049"/>
          </a:xfrm>
          <a:prstGeom prst="rect">
            <a:avLst/>
          </a:prstGeom>
          <a:noFill/>
          <a:ln>
            <a:noFill/>
          </a:ln>
        </p:spPr>
      </p:pic>
      <p:sp>
        <p:nvSpPr>
          <p:cNvPr id="133" name="Google Shape;133;p17"/>
          <p:cNvSpPr/>
          <p:nvPr/>
        </p:nvSpPr>
        <p:spPr>
          <a:xfrm>
            <a:off x="3975349" y="4156067"/>
            <a:ext cx="1769166" cy="197321"/>
          </a:xfrm>
          <a:custGeom>
            <a:avLst/>
            <a:gdLst/>
            <a:ahLst/>
            <a:cxnLst/>
            <a:rect l="l" t="t" r="r" b="b"/>
            <a:pathLst>
              <a:path w="2268162" h="252975" extrusionOk="0">
                <a:moveTo>
                  <a:pt x="2231324" y="27036"/>
                </a:moveTo>
                <a:cubicBezTo>
                  <a:pt x="2149373" y="15936"/>
                  <a:pt x="2067285" y="9906"/>
                  <a:pt x="1985198" y="7850"/>
                </a:cubicBezTo>
                <a:cubicBezTo>
                  <a:pt x="1333704" y="-26821"/>
                  <a:pt x="678921" y="61845"/>
                  <a:pt x="29893" y="108302"/>
                </a:cubicBezTo>
                <a:cubicBezTo>
                  <a:pt x="-10123" y="111179"/>
                  <a:pt x="-10123" y="137902"/>
                  <a:pt x="30852" y="137080"/>
                </a:cubicBezTo>
                <a:cubicBezTo>
                  <a:pt x="449925" y="128447"/>
                  <a:pt x="867215" y="78289"/>
                  <a:pt x="1284917" y="54856"/>
                </a:cubicBezTo>
                <a:cubicBezTo>
                  <a:pt x="1274639" y="56089"/>
                  <a:pt x="1264224" y="57322"/>
                  <a:pt x="1253946" y="58555"/>
                </a:cubicBezTo>
                <a:cubicBezTo>
                  <a:pt x="913672" y="99942"/>
                  <a:pt x="574906" y="153388"/>
                  <a:pt x="236414" y="206697"/>
                </a:cubicBezTo>
                <a:cubicBezTo>
                  <a:pt x="173924" y="216564"/>
                  <a:pt x="201743" y="257265"/>
                  <a:pt x="252996" y="252606"/>
                </a:cubicBezTo>
                <a:cubicBezTo>
                  <a:pt x="888320" y="195186"/>
                  <a:pt x="1526384" y="190526"/>
                  <a:pt x="2162392" y="239450"/>
                </a:cubicBezTo>
                <a:cubicBezTo>
                  <a:pt x="2211179" y="243150"/>
                  <a:pt x="2266680" y="198886"/>
                  <a:pt x="2190622" y="193130"/>
                </a:cubicBezTo>
                <a:cubicBezTo>
                  <a:pt x="1728382" y="157499"/>
                  <a:pt x="1264635" y="149551"/>
                  <a:pt x="801846" y="169148"/>
                </a:cubicBezTo>
                <a:cubicBezTo>
                  <a:pt x="935736" y="149414"/>
                  <a:pt x="1069762" y="130639"/>
                  <a:pt x="1204063" y="113646"/>
                </a:cubicBezTo>
                <a:cubicBezTo>
                  <a:pt x="1535428" y="71575"/>
                  <a:pt x="1870083" y="31696"/>
                  <a:pt x="2203642" y="72945"/>
                </a:cubicBezTo>
                <a:cubicBezTo>
                  <a:pt x="2252017" y="78975"/>
                  <a:pt x="2305874" y="37177"/>
                  <a:pt x="2231324" y="270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17"/>
          <p:cNvSpPr/>
          <p:nvPr/>
        </p:nvSpPr>
        <p:spPr>
          <a:xfrm>
            <a:off x="6383218" y="2403344"/>
            <a:ext cx="1601936" cy="230979"/>
          </a:xfrm>
          <a:custGeom>
            <a:avLst/>
            <a:gdLst/>
            <a:ahLst/>
            <a:cxnLst/>
            <a:rect l="l" t="t" r="r" b="b"/>
            <a:pathLst>
              <a:path w="2053764" h="296127" extrusionOk="0">
                <a:moveTo>
                  <a:pt x="2030075" y="3217"/>
                </a:moveTo>
                <a:cubicBezTo>
                  <a:pt x="1370085" y="-11173"/>
                  <a:pt x="706805" y="25143"/>
                  <a:pt x="48048" y="63926"/>
                </a:cubicBezTo>
                <a:cubicBezTo>
                  <a:pt x="3646" y="66530"/>
                  <a:pt x="-27325" y="102434"/>
                  <a:pt x="35577" y="108053"/>
                </a:cubicBezTo>
                <a:cubicBezTo>
                  <a:pt x="269781" y="129020"/>
                  <a:pt x="504121" y="134365"/>
                  <a:pt x="738462" y="131898"/>
                </a:cubicBezTo>
                <a:cubicBezTo>
                  <a:pt x="568805" y="153551"/>
                  <a:pt x="399696" y="179314"/>
                  <a:pt x="231135" y="209190"/>
                </a:cubicBezTo>
                <a:cubicBezTo>
                  <a:pt x="170289" y="220016"/>
                  <a:pt x="200027" y="252358"/>
                  <a:pt x="246895" y="252632"/>
                </a:cubicBezTo>
                <a:cubicBezTo>
                  <a:pt x="494939" y="254276"/>
                  <a:pt x="742984" y="255784"/>
                  <a:pt x="990892" y="257428"/>
                </a:cubicBezTo>
                <a:cubicBezTo>
                  <a:pt x="1253052" y="259072"/>
                  <a:pt x="1516171" y="256880"/>
                  <a:pt x="1776138" y="295663"/>
                </a:cubicBezTo>
                <a:cubicBezTo>
                  <a:pt x="1809439" y="300596"/>
                  <a:pt x="1897693" y="264828"/>
                  <a:pt x="1829173" y="254687"/>
                </a:cubicBezTo>
                <a:cubicBezTo>
                  <a:pt x="1404071" y="191374"/>
                  <a:pt x="964854" y="202474"/>
                  <a:pt x="532215" y="206860"/>
                </a:cubicBezTo>
                <a:cubicBezTo>
                  <a:pt x="850561" y="158758"/>
                  <a:pt x="1170964" y="125046"/>
                  <a:pt x="1492325" y="106134"/>
                </a:cubicBezTo>
                <a:cubicBezTo>
                  <a:pt x="1614840" y="100516"/>
                  <a:pt x="1737218" y="95034"/>
                  <a:pt x="1859733" y="90649"/>
                </a:cubicBezTo>
                <a:cubicBezTo>
                  <a:pt x="1920305" y="88456"/>
                  <a:pt x="1919483" y="46110"/>
                  <a:pt x="1858226" y="47618"/>
                </a:cubicBezTo>
                <a:cubicBezTo>
                  <a:pt x="1720499" y="51044"/>
                  <a:pt x="1583047" y="56937"/>
                  <a:pt x="1445594" y="65433"/>
                </a:cubicBezTo>
                <a:cubicBezTo>
                  <a:pt x="1128207" y="80234"/>
                  <a:pt x="810545" y="94486"/>
                  <a:pt x="493295" y="88045"/>
                </a:cubicBezTo>
                <a:cubicBezTo>
                  <a:pt x="1002814" y="68174"/>
                  <a:pt x="1512745" y="58718"/>
                  <a:pt x="2021853" y="32817"/>
                </a:cubicBezTo>
                <a:cubicBezTo>
                  <a:pt x="2051043" y="31036"/>
                  <a:pt x="2072147" y="4176"/>
                  <a:pt x="2030075" y="32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17"/>
          <p:cNvSpPr/>
          <p:nvPr/>
        </p:nvSpPr>
        <p:spPr>
          <a:xfrm>
            <a:off x="615594" y="3162912"/>
            <a:ext cx="1721031" cy="127920"/>
          </a:xfrm>
          <a:custGeom>
            <a:avLst/>
            <a:gdLst/>
            <a:ahLst/>
            <a:cxnLst/>
            <a:rect l="l" t="t" r="r" b="b"/>
            <a:pathLst>
              <a:path w="2206450" h="164000" extrusionOk="0">
                <a:moveTo>
                  <a:pt x="38097" y="142910"/>
                </a:moveTo>
                <a:cubicBezTo>
                  <a:pt x="69069" y="50407"/>
                  <a:pt x="162120" y="128932"/>
                  <a:pt x="217484" y="143595"/>
                </a:cubicBezTo>
                <a:cubicBezTo>
                  <a:pt x="245852" y="151133"/>
                  <a:pt x="275590" y="151818"/>
                  <a:pt x="304232" y="145514"/>
                </a:cubicBezTo>
                <a:cubicBezTo>
                  <a:pt x="351374" y="135099"/>
                  <a:pt x="387416" y="93301"/>
                  <a:pt x="432502" y="83160"/>
                </a:cubicBezTo>
                <a:cubicBezTo>
                  <a:pt x="512260" y="65345"/>
                  <a:pt x="565980" y="115913"/>
                  <a:pt x="637242" y="133454"/>
                </a:cubicBezTo>
                <a:cubicBezTo>
                  <a:pt x="709600" y="151133"/>
                  <a:pt x="774146" y="129206"/>
                  <a:pt x="838829" y="97001"/>
                </a:cubicBezTo>
                <a:cubicBezTo>
                  <a:pt x="922151" y="55478"/>
                  <a:pt x="981489" y="48352"/>
                  <a:pt x="1065633" y="96590"/>
                </a:cubicBezTo>
                <a:cubicBezTo>
                  <a:pt x="1100989" y="116872"/>
                  <a:pt x="1136620" y="131672"/>
                  <a:pt x="1178007" y="133591"/>
                </a:cubicBezTo>
                <a:cubicBezTo>
                  <a:pt x="1304770" y="139347"/>
                  <a:pt x="1450856" y="-10439"/>
                  <a:pt x="1564189" y="68359"/>
                </a:cubicBezTo>
                <a:cubicBezTo>
                  <a:pt x="1628050" y="112761"/>
                  <a:pt x="1661899" y="162507"/>
                  <a:pt x="1748098" y="153051"/>
                </a:cubicBezTo>
                <a:cubicBezTo>
                  <a:pt x="1790307" y="148392"/>
                  <a:pt x="1826074" y="129617"/>
                  <a:pt x="1862528" y="109198"/>
                </a:cubicBezTo>
                <a:cubicBezTo>
                  <a:pt x="1915974" y="79460"/>
                  <a:pt x="1915014" y="66441"/>
                  <a:pt x="1992443" y="109609"/>
                </a:cubicBezTo>
                <a:cubicBezTo>
                  <a:pt x="2009299" y="119065"/>
                  <a:pt x="2020536" y="135921"/>
                  <a:pt x="2038488" y="145377"/>
                </a:cubicBezTo>
                <a:cubicBezTo>
                  <a:pt x="2088234" y="171140"/>
                  <a:pt x="2160044" y="173196"/>
                  <a:pt x="2201294" y="132221"/>
                </a:cubicBezTo>
                <a:cubicBezTo>
                  <a:pt x="2228702" y="104950"/>
                  <a:pt x="2138803" y="101386"/>
                  <a:pt x="2120713" y="115365"/>
                </a:cubicBezTo>
                <a:cubicBezTo>
                  <a:pt x="2109750" y="123861"/>
                  <a:pt x="2022729" y="45611"/>
                  <a:pt x="2002310" y="38759"/>
                </a:cubicBezTo>
                <a:cubicBezTo>
                  <a:pt x="1973394" y="28892"/>
                  <a:pt x="1938860" y="28344"/>
                  <a:pt x="1909122" y="33825"/>
                </a:cubicBezTo>
                <a:cubicBezTo>
                  <a:pt x="1873491" y="40403"/>
                  <a:pt x="1844438" y="57396"/>
                  <a:pt x="1813056" y="74664"/>
                </a:cubicBezTo>
                <a:cubicBezTo>
                  <a:pt x="1726446" y="122217"/>
                  <a:pt x="1709727" y="105635"/>
                  <a:pt x="1638876" y="49311"/>
                </a:cubicBezTo>
                <a:cubicBezTo>
                  <a:pt x="1567615" y="-7287"/>
                  <a:pt x="1485664" y="-11261"/>
                  <a:pt x="1400973" y="17654"/>
                </a:cubicBezTo>
                <a:cubicBezTo>
                  <a:pt x="1308470" y="49311"/>
                  <a:pt x="1237620" y="111527"/>
                  <a:pt x="1130590" y="78364"/>
                </a:cubicBezTo>
                <a:cubicBezTo>
                  <a:pt x="1083859" y="63837"/>
                  <a:pt x="1055903" y="26699"/>
                  <a:pt x="1004101" y="17791"/>
                </a:cubicBezTo>
                <a:cubicBezTo>
                  <a:pt x="914202" y="2443"/>
                  <a:pt x="855274" y="53970"/>
                  <a:pt x="776613" y="84667"/>
                </a:cubicBezTo>
                <a:cubicBezTo>
                  <a:pt x="642175" y="137154"/>
                  <a:pt x="574614" y="29988"/>
                  <a:pt x="450043" y="48078"/>
                </a:cubicBezTo>
                <a:cubicBezTo>
                  <a:pt x="406875" y="54381"/>
                  <a:pt x="377960" y="79323"/>
                  <a:pt x="339177" y="95357"/>
                </a:cubicBezTo>
                <a:cubicBezTo>
                  <a:pt x="245304" y="134276"/>
                  <a:pt x="202684" y="85764"/>
                  <a:pt x="122652" y="71649"/>
                </a:cubicBezTo>
                <a:cubicBezTo>
                  <a:pt x="68521" y="62056"/>
                  <a:pt x="274" y="76993"/>
                  <a:pt x="0" y="142225"/>
                </a:cubicBezTo>
                <a:cubicBezTo>
                  <a:pt x="0" y="153051"/>
                  <a:pt x="35083" y="151818"/>
                  <a:pt x="38097" y="1429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7"/>
          <p:cNvSpPr txBox="1"/>
          <p:nvPr/>
        </p:nvSpPr>
        <p:spPr>
          <a:xfrm>
            <a:off x="389761" y="396942"/>
            <a:ext cx="4622128" cy="78633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dirty="0">
                <a:solidFill>
                  <a:srgbClr val="595959"/>
                </a:solidFill>
                <a:highlight>
                  <a:srgbClr val="FAFC74"/>
                </a:highlight>
                <a:latin typeface="Poppins"/>
                <a:ea typeface="Poppins"/>
                <a:cs typeface="Poppins"/>
                <a:sym typeface="Poppins"/>
              </a:rPr>
              <a:t>Hours last updated</a:t>
            </a:r>
            <a:endParaRPr sz="2300" dirty="0">
              <a:solidFill>
                <a:srgbClr val="595959"/>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18"/>
          <p:cNvPicPr preferRelativeResize="0"/>
          <p:nvPr/>
        </p:nvPicPr>
        <p:blipFill rotWithShape="1">
          <a:blip r:embed="rId3">
            <a:alphaModFix/>
          </a:blip>
          <a:srcRect l="16268"/>
          <a:stretch/>
        </p:blipFill>
        <p:spPr>
          <a:xfrm>
            <a:off x="2" y="0"/>
            <a:ext cx="6204152" cy="5143501"/>
          </a:xfrm>
          <a:prstGeom prst="rect">
            <a:avLst/>
          </a:prstGeom>
          <a:noFill/>
          <a:ln>
            <a:noFill/>
          </a:ln>
        </p:spPr>
      </p:pic>
      <p:sp>
        <p:nvSpPr>
          <p:cNvPr id="142" name="Google Shape;142;p18"/>
          <p:cNvSpPr/>
          <p:nvPr/>
        </p:nvSpPr>
        <p:spPr>
          <a:xfrm>
            <a:off x="110467" y="1952401"/>
            <a:ext cx="1261065" cy="550323"/>
          </a:xfrm>
          <a:custGeom>
            <a:avLst/>
            <a:gdLst/>
            <a:ahLst/>
            <a:cxnLst/>
            <a:rect l="l" t="t" r="r" b="b"/>
            <a:pathLst>
              <a:path w="1616750" h="705542" extrusionOk="0">
                <a:moveTo>
                  <a:pt x="409500" y="690283"/>
                </a:moveTo>
                <a:cubicBezTo>
                  <a:pt x="587928" y="707688"/>
                  <a:pt x="767452" y="713992"/>
                  <a:pt x="945058" y="688639"/>
                </a:cubicBezTo>
                <a:cubicBezTo>
                  <a:pt x="1110603" y="665068"/>
                  <a:pt x="1303146" y="625600"/>
                  <a:pt x="1451014" y="544197"/>
                </a:cubicBezTo>
                <a:cubicBezTo>
                  <a:pt x="1559139" y="484721"/>
                  <a:pt x="1652464" y="352751"/>
                  <a:pt x="1603267" y="222562"/>
                </a:cubicBezTo>
                <a:cubicBezTo>
                  <a:pt x="1562976" y="115669"/>
                  <a:pt x="1440050" y="66334"/>
                  <a:pt x="1337406" y="41393"/>
                </a:cubicBezTo>
                <a:cubicBezTo>
                  <a:pt x="1171723" y="1240"/>
                  <a:pt x="998504" y="-7257"/>
                  <a:pt x="827887" y="11518"/>
                </a:cubicBezTo>
                <a:cubicBezTo>
                  <a:pt x="572031" y="-31376"/>
                  <a:pt x="246832" y="45642"/>
                  <a:pt x="75394" y="240788"/>
                </a:cubicBezTo>
                <a:cubicBezTo>
                  <a:pt x="-6420" y="333976"/>
                  <a:pt x="-35884" y="478829"/>
                  <a:pt x="59908" y="573524"/>
                </a:cubicBezTo>
                <a:cubicBezTo>
                  <a:pt x="147888" y="660682"/>
                  <a:pt x="293563" y="678909"/>
                  <a:pt x="409500" y="690283"/>
                </a:cubicBezTo>
                <a:close/>
                <a:moveTo>
                  <a:pt x="334676" y="111558"/>
                </a:moveTo>
                <a:cubicBezTo>
                  <a:pt x="453216" y="55509"/>
                  <a:pt x="574909" y="32760"/>
                  <a:pt x="700164" y="30978"/>
                </a:cubicBezTo>
                <a:cubicBezTo>
                  <a:pt x="551749" y="59346"/>
                  <a:pt x="407445" y="107721"/>
                  <a:pt x="273829" y="173501"/>
                </a:cubicBezTo>
                <a:cubicBezTo>
                  <a:pt x="238199" y="191042"/>
                  <a:pt x="309734" y="202965"/>
                  <a:pt x="327961" y="194057"/>
                </a:cubicBezTo>
                <a:cubicBezTo>
                  <a:pt x="624929" y="48930"/>
                  <a:pt x="975755" y="-9860"/>
                  <a:pt x="1300405" y="69898"/>
                </a:cubicBezTo>
                <a:cubicBezTo>
                  <a:pt x="1451973" y="107173"/>
                  <a:pt x="1605733" y="226536"/>
                  <a:pt x="1514327" y="396878"/>
                </a:cubicBezTo>
                <a:cubicBezTo>
                  <a:pt x="1428813" y="556120"/>
                  <a:pt x="1188717" y="597233"/>
                  <a:pt x="1026871" y="628341"/>
                </a:cubicBezTo>
                <a:cubicBezTo>
                  <a:pt x="849403" y="662327"/>
                  <a:pt x="667275" y="673290"/>
                  <a:pt x="487065" y="660682"/>
                </a:cubicBezTo>
                <a:cubicBezTo>
                  <a:pt x="343583" y="650679"/>
                  <a:pt x="99376" y="642045"/>
                  <a:pt x="67993" y="459369"/>
                </a:cubicBezTo>
                <a:cubicBezTo>
                  <a:pt x="39078" y="291219"/>
                  <a:pt x="203527" y="173638"/>
                  <a:pt x="334676" y="1115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18"/>
          <p:cNvSpPr/>
          <p:nvPr/>
        </p:nvSpPr>
        <p:spPr>
          <a:xfrm>
            <a:off x="187669" y="376912"/>
            <a:ext cx="1721031" cy="127920"/>
          </a:xfrm>
          <a:custGeom>
            <a:avLst/>
            <a:gdLst/>
            <a:ahLst/>
            <a:cxnLst/>
            <a:rect l="l" t="t" r="r" b="b"/>
            <a:pathLst>
              <a:path w="2206450" h="164000" extrusionOk="0">
                <a:moveTo>
                  <a:pt x="38097" y="142910"/>
                </a:moveTo>
                <a:cubicBezTo>
                  <a:pt x="69069" y="50407"/>
                  <a:pt x="162120" y="128932"/>
                  <a:pt x="217484" y="143595"/>
                </a:cubicBezTo>
                <a:cubicBezTo>
                  <a:pt x="245852" y="151133"/>
                  <a:pt x="275590" y="151818"/>
                  <a:pt x="304232" y="145514"/>
                </a:cubicBezTo>
                <a:cubicBezTo>
                  <a:pt x="351374" y="135099"/>
                  <a:pt x="387416" y="93301"/>
                  <a:pt x="432502" y="83160"/>
                </a:cubicBezTo>
                <a:cubicBezTo>
                  <a:pt x="512260" y="65345"/>
                  <a:pt x="565980" y="115913"/>
                  <a:pt x="637242" y="133454"/>
                </a:cubicBezTo>
                <a:cubicBezTo>
                  <a:pt x="709600" y="151133"/>
                  <a:pt x="774146" y="129206"/>
                  <a:pt x="838829" y="97001"/>
                </a:cubicBezTo>
                <a:cubicBezTo>
                  <a:pt x="922151" y="55478"/>
                  <a:pt x="981489" y="48352"/>
                  <a:pt x="1065633" y="96590"/>
                </a:cubicBezTo>
                <a:cubicBezTo>
                  <a:pt x="1100989" y="116872"/>
                  <a:pt x="1136620" y="131672"/>
                  <a:pt x="1178007" y="133591"/>
                </a:cubicBezTo>
                <a:cubicBezTo>
                  <a:pt x="1304770" y="139347"/>
                  <a:pt x="1450856" y="-10439"/>
                  <a:pt x="1564189" y="68359"/>
                </a:cubicBezTo>
                <a:cubicBezTo>
                  <a:pt x="1628050" y="112761"/>
                  <a:pt x="1661899" y="162507"/>
                  <a:pt x="1748098" y="153051"/>
                </a:cubicBezTo>
                <a:cubicBezTo>
                  <a:pt x="1790307" y="148392"/>
                  <a:pt x="1826074" y="129617"/>
                  <a:pt x="1862528" y="109198"/>
                </a:cubicBezTo>
                <a:cubicBezTo>
                  <a:pt x="1915974" y="79460"/>
                  <a:pt x="1915014" y="66441"/>
                  <a:pt x="1992443" y="109609"/>
                </a:cubicBezTo>
                <a:cubicBezTo>
                  <a:pt x="2009299" y="119065"/>
                  <a:pt x="2020536" y="135921"/>
                  <a:pt x="2038488" y="145377"/>
                </a:cubicBezTo>
                <a:cubicBezTo>
                  <a:pt x="2088234" y="171140"/>
                  <a:pt x="2160044" y="173196"/>
                  <a:pt x="2201294" y="132221"/>
                </a:cubicBezTo>
                <a:cubicBezTo>
                  <a:pt x="2228702" y="104950"/>
                  <a:pt x="2138803" y="101386"/>
                  <a:pt x="2120713" y="115365"/>
                </a:cubicBezTo>
                <a:cubicBezTo>
                  <a:pt x="2109750" y="123861"/>
                  <a:pt x="2022729" y="45611"/>
                  <a:pt x="2002310" y="38759"/>
                </a:cubicBezTo>
                <a:cubicBezTo>
                  <a:pt x="1973394" y="28892"/>
                  <a:pt x="1938860" y="28344"/>
                  <a:pt x="1909122" y="33825"/>
                </a:cubicBezTo>
                <a:cubicBezTo>
                  <a:pt x="1873491" y="40403"/>
                  <a:pt x="1844438" y="57396"/>
                  <a:pt x="1813056" y="74664"/>
                </a:cubicBezTo>
                <a:cubicBezTo>
                  <a:pt x="1726446" y="122217"/>
                  <a:pt x="1709727" y="105635"/>
                  <a:pt x="1638876" y="49311"/>
                </a:cubicBezTo>
                <a:cubicBezTo>
                  <a:pt x="1567615" y="-7287"/>
                  <a:pt x="1485664" y="-11261"/>
                  <a:pt x="1400973" y="17654"/>
                </a:cubicBezTo>
                <a:cubicBezTo>
                  <a:pt x="1308470" y="49311"/>
                  <a:pt x="1237620" y="111527"/>
                  <a:pt x="1130590" y="78364"/>
                </a:cubicBezTo>
                <a:cubicBezTo>
                  <a:pt x="1083859" y="63837"/>
                  <a:pt x="1055903" y="26699"/>
                  <a:pt x="1004101" y="17791"/>
                </a:cubicBezTo>
                <a:cubicBezTo>
                  <a:pt x="914202" y="2443"/>
                  <a:pt x="855274" y="53970"/>
                  <a:pt x="776613" y="84667"/>
                </a:cubicBezTo>
                <a:cubicBezTo>
                  <a:pt x="642175" y="137154"/>
                  <a:pt x="574614" y="29988"/>
                  <a:pt x="450043" y="48078"/>
                </a:cubicBezTo>
                <a:cubicBezTo>
                  <a:pt x="406875" y="54381"/>
                  <a:pt x="377960" y="79323"/>
                  <a:pt x="339177" y="95357"/>
                </a:cubicBezTo>
                <a:cubicBezTo>
                  <a:pt x="245304" y="134276"/>
                  <a:pt x="202684" y="85764"/>
                  <a:pt x="122652" y="71649"/>
                </a:cubicBezTo>
                <a:cubicBezTo>
                  <a:pt x="68521" y="62056"/>
                  <a:pt x="274" y="76993"/>
                  <a:pt x="0" y="142225"/>
                </a:cubicBezTo>
                <a:cubicBezTo>
                  <a:pt x="0" y="153051"/>
                  <a:pt x="35083" y="151818"/>
                  <a:pt x="38097" y="14291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18"/>
          <p:cNvSpPr/>
          <p:nvPr/>
        </p:nvSpPr>
        <p:spPr>
          <a:xfrm>
            <a:off x="5965000" y="1545825"/>
            <a:ext cx="3039300" cy="32268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500">
                <a:solidFill>
                  <a:srgbClr val="595959"/>
                </a:solidFill>
                <a:latin typeface="Poppins Medium"/>
                <a:ea typeface="Poppins Medium"/>
                <a:cs typeface="Poppins Medium"/>
                <a:sym typeface="Poppins Medium"/>
              </a:rPr>
              <a:t>In the SERP, search for your business and go to edit profile. </a:t>
            </a:r>
            <a:endParaRPr sz="2200">
              <a:solidFill>
                <a:srgbClr val="595959"/>
              </a:solidFill>
              <a:latin typeface="Poppins Medium"/>
              <a:ea typeface="Poppins Medium"/>
              <a:cs typeface="Poppins Medium"/>
              <a:sym typeface="Poppins Medium"/>
            </a:endParaRPr>
          </a:p>
          <a:p>
            <a:pPr marL="0" lvl="0" indent="0" algn="l" rtl="0">
              <a:lnSpc>
                <a:spcPct val="115000"/>
              </a:lnSpc>
              <a:spcBef>
                <a:spcPts val="0"/>
              </a:spcBef>
              <a:spcAft>
                <a:spcPts val="0"/>
              </a:spcAft>
              <a:buNone/>
            </a:pPr>
            <a:endParaRPr sz="1200" b="1">
              <a:solidFill>
                <a:srgbClr val="595959"/>
              </a:solidFill>
              <a:latin typeface="Poppins"/>
              <a:ea typeface="Poppins"/>
              <a:cs typeface="Poppins"/>
              <a:sym typeface="Poppins"/>
            </a:endParaRPr>
          </a:p>
          <a:p>
            <a:pPr marL="0" lvl="0" indent="0" algn="l" rtl="0">
              <a:spcBef>
                <a:spcPts val="0"/>
              </a:spcBef>
              <a:spcAft>
                <a:spcPts val="0"/>
              </a:spcAft>
              <a:buNone/>
            </a:pPr>
            <a:endParaRPr sz="700"/>
          </a:p>
        </p:txBody>
      </p:sp>
      <p:sp>
        <p:nvSpPr>
          <p:cNvPr id="145" name="Google Shape;145;p18"/>
          <p:cNvSpPr txBox="1"/>
          <p:nvPr/>
        </p:nvSpPr>
        <p:spPr>
          <a:xfrm>
            <a:off x="5965000" y="837825"/>
            <a:ext cx="31791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Edit Hours</a:t>
            </a:r>
            <a:endParaRPr sz="2300">
              <a:solidFill>
                <a:srgbClr val="595959"/>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p:nvPr/>
        </p:nvSpPr>
        <p:spPr>
          <a:xfrm>
            <a:off x="5965000" y="1229225"/>
            <a:ext cx="3039300" cy="35502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1800">
                <a:solidFill>
                  <a:srgbClr val="595959"/>
                </a:solidFill>
                <a:latin typeface="Poppins Medium"/>
                <a:ea typeface="Poppins Medium"/>
                <a:cs typeface="Poppins Medium"/>
                <a:sym typeface="Poppins Medium"/>
              </a:rPr>
              <a:t>Hours and “open now” are the most frequent customer searches for a business.</a:t>
            </a:r>
            <a:endParaRPr sz="1800">
              <a:solidFill>
                <a:srgbClr val="595959"/>
              </a:solidFill>
              <a:latin typeface="Poppins Medium"/>
              <a:ea typeface="Poppins Medium"/>
              <a:cs typeface="Poppins Medium"/>
              <a:sym typeface="Poppins Medium"/>
            </a:endParaRPr>
          </a:p>
          <a:p>
            <a:pPr marL="0" lvl="0" indent="0" algn="l" rtl="0">
              <a:lnSpc>
                <a:spcPct val="115000"/>
              </a:lnSpc>
              <a:spcBef>
                <a:spcPts val="0"/>
              </a:spcBef>
              <a:spcAft>
                <a:spcPts val="0"/>
              </a:spcAft>
              <a:buNone/>
            </a:pPr>
            <a:endParaRPr sz="1800">
              <a:solidFill>
                <a:srgbClr val="595959"/>
              </a:solidFill>
              <a:latin typeface="Poppins Medium"/>
              <a:ea typeface="Poppins Medium"/>
              <a:cs typeface="Poppins Medium"/>
              <a:sym typeface="Poppins Medium"/>
            </a:endParaRPr>
          </a:p>
          <a:p>
            <a:pPr marL="0" lvl="0" indent="0" algn="l" rtl="0">
              <a:lnSpc>
                <a:spcPct val="115000"/>
              </a:lnSpc>
              <a:spcBef>
                <a:spcPts val="0"/>
              </a:spcBef>
              <a:spcAft>
                <a:spcPts val="0"/>
              </a:spcAft>
              <a:buNone/>
            </a:pPr>
            <a:r>
              <a:rPr lang="en" sz="1800">
                <a:solidFill>
                  <a:srgbClr val="595959"/>
                </a:solidFill>
                <a:latin typeface="Poppins Medium"/>
                <a:ea typeface="Poppins Medium"/>
                <a:cs typeface="Poppins Medium"/>
                <a:sym typeface="Poppins Medium"/>
              </a:rPr>
              <a:t>Keep regular daily hours up-to-date under Business hours.</a:t>
            </a:r>
            <a:endParaRPr sz="1800">
              <a:solidFill>
                <a:srgbClr val="595959"/>
              </a:solidFill>
              <a:latin typeface="Poppins Medium"/>
              <a:ea typeface="Poppins Medium"/>
              <a:cs typeface="Poppins Medium"/>
              <a:sym typeface="Poppins Medium"/>
            </a:endParaRPr>
          </a:p>
          <a:p>
            <a:pPr marL="0" lvl="0" indent="0" algn="l" rtl="0">
              <a:lnSpc>
                <a:spcPct val="115000"/>
              </a:lnSpc>
              <a:spcBef>
                <a:spcPts val="0"/>
              </a:spcBef>
              <a:spcAft>
                <a:spcPts val="0"/>
              </a:spcAft>
              <a:buNone/>
            </a:pPr>
            <a:endParaRPr sz="500" b="1">
              <a:solidFill>
                <a:srgbClr val="595959"/>
              </a:solidFill>
              <a:latin typeface="Poppins"/>
              <a:ea typeface="Poppins"/>
              <a:cs typeface="Poppins"/>
              <a:sym typeface="Poppins"/>
            </a:endParaRPr>
          </a:p>
          <a:p>
            <a:pPr marL="0" lvl="0" indent="0" algn="l" rtl="0">
              <a:spcBef>
                <a:spcPts val="0"/>
              </a:spcBef>
              <a:spcAft>
                <a:spcPts val="0"/>
              </a:spcAft>
              <a:buNone/>
            </a:pPr>
            <a:endParaRPr sz="100"/>
          </a:p>
        </p:txBody>
      </p:sp>
      <p:sp>
        <p:nvSpPr>
          <p:cNvPr id="151" name="Google Shape;151;p19"/>
          <p:cNvSpPr txBox="1"/>
          <p:nvPr/>
        </p:nvSpPr>
        <p:spPr>
          <a:xfrm>
            <a:off x="5965000" y="489975"/>
            <a:ext cx="31791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Edit Hours</a:t>
            </a:r>
            <a:endParaRPr sz="2300">
              <a:solidFill>
                <a:srgbClr val="595959"/>
              </a:solidFill>
              <a:latin typeface="Poppins"/>
              <a:ea typeface="Poppins"/>
              <a:cs typeface="Poppins"/>
              <a:sym typeface="Poppins"/>
            </a:endParaRPr>
          </a:p>
        </p:txBody>
      </p:sp>
      <p:pic>
        <p:nvPicPr>
          <p:cNvPr id="152" name="Google Shape;152;p19"/>
          <p:cNvPicPr preferRelativeResize="0"/>
          <p:nvPr/>
        </p:nvPicPr>
        <p:blipFill rotWithShape="1">
          <a:blip r:embed="rId3">
            <a:alphaModFix/>
          </a:blip>
          <a:srcRect b="11582"/>
          <a:stretch/>
        </p:blipFill>
        <p:spPr>
          <a:xfrm>
            <a:off x="78500" y="1409600"/>
            <a:ext cx="5781852" cy="3733901"/>
          </a:xfrm>
          <a:prstGeom prst="rect">
            <a:avLst/>
          </a:prstGeom>
          <a:noFill/>
          <a:ln>
            <a:noFill/>
          </a:ln>
        </p:spPr>
      </p:pic>
      <p:pic>
        <p:nvPicPr>
          <p:cNvPr id="153" name="Google Shape;153;p19"/>
          <p:cNvPicPr preferRelativeResize="0"/>
          <p:nvPr/>
        </p:nvPicPr>
        <p:blipFill rotWithShape="1">
          <a:blip r:embed="rId4">
            <a:alphaModFix/>
          </a:blip>
          <a:srcRect b="63132"/>
          <a:stretch/>
        </p:blipFill>
        <p:spPr>
          <a:xfrm>
            <a:off x="78500" y="61807"/>
            <a:ext cx="5781848" cy="1204551"/>
          </a:xfrm>
          <a:prstGeom prst="rect">
            <a:avLst/>
          </a:prstGeom>
          <a:noFill/>
          <a:ln>
            <a:noFill/>
          </a:ln>
        </p:spPr>
      </p:pic>
      <p:pic>
        <p:nvPicPr>
          <p:cNvPr id="154" name="Google Shape;154;p19"/>
          <p:cNvPicPr preferRelativeResize="0"/>
          <p:nvPr/>
        </p:nvPicPr>
        <p:blipFill rotWithShape="1">
          <a:blip r:embed="rId5">
            <a:alphaModFix amt="75000"/>
          </a:blip>
          <a:srcRect l="169" t="74862" b="179"/>
          <a:stretch/>
        </p:blipFill>
        <p:spPr>
          <a:xfrm>
            <a:off x="78501" y="1266350"/>
            <a:ext cx="5781851" cy="195674"/>
          </a:xfrm>
          <a:prstGeom prst="rect">
            <a:avLst/>
          </a:prstGeom>
          <a:noFill/>
          <a:ln>
            <a:noFill/>
          </a:ln>
        </p:spPr>
      </p:pic>
      <p:sp>
        <p:nvSpPr>
          <p:cNvPr id="155" name="Google Shape;155;p19"/>
          <p:cNvSpPr/>
          <p:nvPr/>
        </p:nvSpPr>
        <p:spPr>
          <a:xfrm>
            <a:off x="2151924" y="1830114"/>
            <a:ext cx="568777" cy="523964"/>
          </a:xfrm>
          <a:custGeom>
            <a:avLst/>
            <a:gdLst/>
            <a:ahLst/>
            <a:cxnLst/>
            <a:rect l="l" t="t" r="r" b="b"/>
            <a:pathLst>
              <a:path w="750861" h="691702" extrusionOk="0">
                <a:moveTo>
                  <a:pt x="655652" y="587876"/>
                </a:moveTo>
                <a:cubicBezTo>
                  <a:pt x="822431" y="421645"/>
                  <a:pt x="763230" y="94801"/>
                  <a:pt x="531767" y="18058"/>
                </a:cubicBezTo>
                <a:cubicBezTo>
                  <a:pt x="445157" y="-10720"/>
                  <a:pt x="358821" y="-3594"/>
                  <a:pt x="284544" y="28748"/>
                </a:cubicBezTo>
                <a:cubicBezTo>
                  <a:pt x="254258" y="34092"/>
                  <a:pt x="224520" y="42452"/>
                  <a:pt x="196290" y="53689"/>
                </a:cubicBezTo>
                <a:cubicBezTo>
                  <a:pt x="-20235" y="140436"/>
                  <a:pt x="-65870" y="437953"/>
                  <a:pt x="100772" y="596647"/>
                </a:cubicBezTo>
                <a:cubicBezTo>
                  <a:pt x="239457" y="728891"/>
                  <a:pt x="522585" y="720532"/>
                  <a:pt x="655652" y="587876"/>
                </a:cubicBezTo>
                <a:close/>
                <a:moveTo>
                  <a:pt x="53493" y="292552"/>
                </a:moveTo>
                <a:cubicBezTo>
                  <a:pt x="66512" y="221153"/>
                  <a:pt x="106254" y="162774"/>
                  <a:pt x="158878" y="120839"/>
                </a:cubicBezTo>
                <a:cubicBezTo>
                  <a:pt x="108857" y="177849"/>
                  <a:pt x="75693" y="251302"/>
                  <a:pt x="69252" y="333116"/>
                </a:cubicBezTo>
                <a:cubicBezTo>
                  <a:pt x="68567" y="342572"/>
                  <a:pt x="102965" y="342846"/>
                  <a:pt x="104061" y="331883"/>
                </a:cubicBezTo>
                <a:cubicBezTo>
                  <a:pt x="113517" y="244588"/>
                  <a:pt x="136814" y="160444"/>
                  <a:pt x="208623" y="103983"/>
                </a:cubicBezTo>
                <a:cubicBezTo>
                  <a:pt x="234113" y="83975"/>
                  <a:pt x="262070" y="68078"/>
                  <a:pt x="291396" y="56019"/>
                </a:cubicBezTo>
                <a:cubicBezTo>
                  <a:pt x="423641" y="23814"/>
                  <a:pt x="568356" y="71778"/>
                  <a:pt x="608784" y="231020"/>
                </a:cubicBezTo>
                <a:cubicBezTo>
                  <a:pt x="613169" y="248561"/>
                  <a:pt x="667164" y="242395"/>
                  <a:pt x="663737" y="229102"/>
                </a:cubicBezTo>
                <a:cubicBezTo>
                  <a:pt x="635507" y="122347"/>
                  <a:pt x="556434" y="59856"/>
                  <a:pt x="462013" y="34777"/>
                </a:cubicBezTo>
                <a:cubicBezTo>
                  <a:pt x="524777" y="44507"/>
                  <a:pt x="584117" y="74245"/>
                  <a:pt x="629614" y="126869"/>
                </a:cubicBezTo>
                <a:cubicBezTo>
                  <a:pt x="770767" y="290496"/>
                  <a:pt x="695257" y="557179"/>
                  <a:pt x="497780" y="636662"/>
                </a:cubicBezTo>
                <a:cubicBezTo>
                  <a:pt x="259466" y="732454"/>
                  <a:pt x="6899" y="549778"/>
                  <a:pt x="53493" y="292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9"/>
          <p:cNvSpPr/>
          <p:nvPr/>
        </p:nvSpPr>
        <p:spPr>
          <a:xfrm>
            <a:off x="5292049" y="489964"/>
            <a:ext cx="568777" cy="523964"/>
          </a:xfrm>
          <a:custGeom>
            <a:avLst/>
            <a:gdLst/>
            <a:ahLst/>
            <a:cxnLst/>
            <a:rect l="l" t="t" r="r" b="b"/>
            <a:pathLst>
              <a:path w="750861" h="691702" extrusionOk="0">
                <a:moveTo>
                  <a:pt x="655652" y="587876"/>
                </a:moveTo>
                <a:cubicBezTo>
                  <a:pt x="822431" y="421645"/>
                  <a:pt x="763230" y="94801"/>
                  <a:pt x="531767" y="18058"/>
                </a:cubicBezTo>
                <a:cubicBezTo>
                  <a:pt x="445157" y="-10720"/>
                  <a:pt x="358821" y="-3594"/>
                  <a:pt x="284544" y="28748"/>
                </a:cubicBezTo>
                <a:cubicBezTo>
                  <a:pt x="254258" y="34092"/>
                  <a:pt x="224520" y="42452"/>
                  <a:pt x="196290" y="53689"/>
                </a:cubicBezTo>
                <a:cubicBezTo>
                  <a:pt x="-20235" y="140436"/>
                  <a:pt x="-65870" y="437953"/>
                  <a:pt x="100772" y="596647"/>
                </a:cubicBezTo>
                <a:cubicBezTo>
                  <a:pt x="239457" y="728891"/>
                  <a:pt x="522585" y="720532"/>
                  <a:pt x="655652" y="587876"/>
                </a:cubicBezTo>
                <a:close/>
                <a:moveTo>
                  <a:pt x="53493" y="292552"/>
                </a:moveTo>
                <a:cubicBezTo>
                  <a:pt x="66512" y="221153"/>
                  <a:pt x="106254" y="162774"/>
                  <a:pt x="158878" y="120839"/>
                </a:cubicBezTo>
                <a:cubicBezTo>
                  <a:pt x="108857" y="177849"/>
                  <a:pt x="75693" y="251302"/>
                  <a:pt x="69252" y="333116"/>
                </a:cubicBezTo>
                <a:cubicBezTo>
                  <a:pt x="68567" y="342572"/>
                  <a:pt x="102965" y="342846"/>
                  <a:pt x="104061" y="331883"/>
                </a:cubicBezTo>
                <a:cubicBezTo>
                  <a:pt x="113517" y="244588"/>
                  <a:pt x="136814" y="160444"/>
                  <a:pt x="208623" y="103983"/>
                </a:cubicBezTo>
                <a:cubicBezTo>
                  <a:pt x="234113" y="83975"/>
                  <a:pt x="262070" y="68078"/>
                  <a:pt x="291396" y="56019"/>
                </a:cubicBezTo>
                <a:cubicBezTo>
                  <a:pt x="423641" y="23814"/>
                  <a:pt x="568356" y="71778"/>
                  <a:pt x="608784" y="231020"/>
                </a:cubicBezTo>
                <a:cubicBezTo>
                  <a:pt x="613169" y="248561"/>
                  <a:pt x="667164" y="242395"/>
                  <a:pt x="663737" y="229102"/>
                </a:cubicBezTo>
                <a:cubicBezTo>
                  <a:pt x="635507" y="122347"/>
                  <a:pt x="556434" y="59856"/>
                  <a:pt x="462013" y="34777"/>
                </a:cubicBezTo>
                <a:cubicBezTo>
                  <a:pt x="524777" y="44507"/>
                  <a:pt x="584117" y="74245"/>
                  <a:pt x="629614" y="126869"/>
                </a:cubicBezTo>
                <a:cubicBezTo>
                  <a:pt x="770767" y="290496"/>
                  <a:pt x="695257" y="557179"/>
                  <a:pt x="497780" y="636662"/>
                </a:cubicBezTo>
                <a:cubicBezTo>
                  <a:pt x="259466" y="732454"/>
                  <a:pt x="6899" y="549778"/>
                  <a:pt x="53493" y="292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0"/>
          <p:cNvPicPr preferRelativeResize="0"/>
          <p:nvPr/>
        </p:nvPicPr>
        <p:blipFill>
          <a:blip r:embed="rId3">
            <a:alphaModFix/>
          </a:blip>
          <a:stretch>
            <a:fillRect/>
          </a:stretch>
        </p:blipFill>
        <p:spPr>
          <a:xfrm>
            <a:off x="3999953" y="95525"/>
            <a:ext cx="5144051" cy="6132249"/>
          </a:xfrm>
          <a:prstGeom prst="rect">
            <a:avLst/>
          </a:prstGeom>
          <a:noFill/>
          <a:ln>
            <a:noFill/>
          </a:ln>
        </p:spPr>
      </p:pic>
      <p:sp>
        <p:nvSpPr>
          <p:cNvPr id="162" name="Google Shape;162;p20"/>
          <p:cNvSpPr/>
          <p:nvPr/>
        </p:nvSpPr>
        <p:spPr>
          <a:xfrm>
            <a:off x="157200" y="925750"/>
            <a:ext cx="3711900" cy="38469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000">
                <a:solidFill>
                  <a:srgbClr val="595959"/>
                </a:solidFill>
                <a:latin typeface="Poppins Medium"/>
                <a:ea typeface="Poppins Medium"/>
                <a:cs typeface="Poppins Medium"/>
                <a:sym typeface="Poppins Medium"/>
              </a:rPr>
              <a:t>Customer reviews are posted by users directly to your Google Business Profile. They appear wherever your profile appears, and are </a:t>
            </a:r>
            <a:r>
              <a:rPr lang="en" sz="2000" b="1">
                <a:solidFill>
                  <a:srgbClr val="595959"/>
                </a:solidFill>
                <a:latin typeface="Poppins"/>
                <a:ea typeface="Poppins"/>
                <a:cs typeface="Poppins"/>
                <a:sym typeface="Poppins"/>
              </a:rPr>
              <a:t>the source of your “star rating” </a:t>
            </a:r>
            <a:endParaRPr sz="1700" b="1">
              <a:solidFill>
                <a:srgbClr val="595959"/>
              </a:solidFill>
              <a:latin typeface="Poppins"/>
              <a:ea typeface="Poppins"/>
              <a:cs typeface="Poppins"/>
              <a:sym typeface="Poppins"/>
            </a:endParaRPr>
          </a:p>
          <a:p>
            <a:pPr marL="0" lvl="0" indent="0" algn="l" rtl="0">
              <a:lnSpc>
                <a:spcPct val="115000"/>
              </a:lnSpc>
              <a:spcBef>
                <a:spcPts val="0"/>
              </a:spcBef>
              <a:spcAft>
                <a:spcPts val="0"/>
              </a:spcAft>
              <a:buNone/>
            </a:pPr>
            <a:endParaRPr sz="900" b="1">
              <a:solidFill>
                <a:srgbClr val="595959"/>
              </a:solidFill>
              <a:latin typeface="Poppins"/>
              <a:ea typeface="Poppins"/>
              <a:cs typeface="Poppins"/>
              <a:sym typeface="Poppins"/>
            </a:endParaRPr>
          </a:p>
          <a:p>
            <a:pPr marL="0" lvl="0" indent="0" algn="l" rtl="0">
              <a:spcBef>
                <a:spcPts val="0"/>
              </a:spcBef>
              <a:spcAft>
                <a:spcPts val="0"/>
              </a:spcAft>
              <a:buNone/>
            </a:pPr>
            <a:endParaRPr sz="400"/>
          </a:p>
        </p:txBody>
      </p:sp>
      <p:sp>
        <p:nvSpPr>
          <p:cNvPr id="163" name="Google Shape;163;p20"/>
          <p:cNvSpPr txBox="1"/>
          <p:nvPr/>
        </p:nvSpPr>
        <p:spPr>
          <a:xfrm>
            <a:off x="71925" y="95525"/>
            <a:ext cx="53166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2. Respond to Reviews</a:t>
            </a:r>
            <a:endParaRPr sz="2300">
              <a:solidFill>
                <a:srgbClr val="595959"/>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1"/>
          <p:cNvPicPr preferRelativeResize="0"/>
          <p:nvPr/>
        </p:nvPicPr>
        <p:blipFill rotWithShape="1">
          <a:blip r:embed="rId3">
            <a:alphaModFix/>
          </a:blip>
          <a:srcRect l="4436" r="5570"/>
          <a:stretch/>
        </p:blipFill>
        <p:spPr>
          <a:xfrm>
            <a:off x="3379725" y="401750"/>
            <a:ext cx="5764274" cy="4353351"/>
          </a:xfrm>
          <a:prstGeom prst="rect">
            <a:avLst/>
          </a:prstGeom>
          <a:noFill/>
          <a:ln>
            <a:noFill/>
          </a:ln>
        </p:spPr>
      </p:pic>
      <p:sp>
        <p:nvSpPr>
          <p:cNvPr id="169" name="Google Shape;169;p21"/>
          <p:cNvSpPr/>
          <p:nvPr/>
        </p:nvSpPr>
        <p:spPr>
          <a:xfrm>
            <a:off x="157200" y="925750"/>
            <a:ext cx="3100500" cy="38607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300">
                <a:solidFill>
                  <a:srgbClr val="595959"/>
                </a:solidFill>
                <a:latin typeface="Poppins Medium"/>
                <a:ea typeface="Poppins Medium"/>
                <a:cs typeface="Poppins Medium"/>
                <a:sym typeface="Poppins Medium"/>
              </a:rPr>
              <a:t>Respond to </a:t>
            </a:r>
            <a:r>
              <a:rPr lang="en" sz="2300" b="1">
                <a:solidFill>
                  <a:srgbClr val="595959"/>
                </a:solidFill>
                <a:latin typeface="Poppins"/>
                <a:ea typeface="Poppins"/>
                <a:cs typeface="Poppins"/>
                <a:sym typeface="Poppins"/>
              </a:rPr>
              <a:t>30% of your reviews for an 80% boost in conversions</a:t>
            </a:r>
            <a:r>
              <a:rPr lang="en" sz="2300">
                <a:solidFill>
                  <a:srgbClr val="595959"/>
                </a:solidFill>
                <a:latin typeface="Poppins Medium"/>
                <a:ea typeface="Poppins Medium"/>
                <a:cs typeface="Poppins Medium"/>
                <a:sym typeface="Poppins Medium"/>
              </a:rPr>
              <a:t>. Responses show you are attentive to customers. </a:t>
            </a:r>
            <a:endParaRPr sz="2000">
              <a:solidFill>
                <a:srgbClr val="595959"/>
              </a:solidFill>
              <a:latin typeface="Poppins Medium"/>
              <a:ea typeface="Poppins Medium"/>
              <a:cs typeface="Poppins Medium"/>
              <a:sym typeface="Poppins Medium"/>
            </a:endParaRPr>
          </a:p>
          <a:p>
            <a:pPr marL="0" lvl="0" indent="0" algn="l" rtl="0">
              <a:lnSpc>
                <a:spcPct val="115000"/>
              </a:lnSpc>
              <a:spcBef>
                <a:spcPts val="0"/>
              </a:spcBef>
              <a:spcAft>
                <a:spcPts val="0"/>
              </a:spcAft>
              <a:buNone/>
            </a:pPr>
            <a:endParaRPr sz="1200" b="1">
              <a:solidFill>
                <a:srgbClr val="595959"/>
              </a:solidFill>
              <a:latin typeface="Poppins"/>
              <a:ea typeface="Poppins"/>
              <a:cs typeface="Poppins"/>
              <a:sym typeface="Poppins"/>
            </a:endParaRPr>
          </a:p>
          <a:p>
            <a:pPr marL="0" lvl="0" indent="0" algn="l" rtl="0">
              <a:spcBef>
                <a:spcPts val="0"/>
              </a:spcBef>
              <a:spcAft>
                <a:spcPts val="0"/>
              </a:spcAft>
              <a:buNone/>
            </a:pPr>
            <a:endParaRPr sz="700"/>
          </a:p>
        </p:txBody>
      </p:sp>
      <p:sp>
        <p:nvSpPr>
          <p:cNvPr id="170" name="Google Shape;170;p21"/>
          <p:cNvSpPr txBox="1"/>
          <p:nvPr/>
        </p:nvSpPr>
        <p:spPr>
          <a:xfrm>
            <a:off x="71925" y="95525"/>
            <a:ext cx="53166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2. Respond to Reviews</a:t>
            </a:r>
            <a:endParaRPr sz="2300">
              <a:solidFill>
                <a:srgbClr val="595959"/>
              </a:solidFill>
              <a:latin typeface="Poppins"/>
              <a:ea typeface="Poppins"/>
              <a:cs typeface="Poppins"/>
              <a:sym typeface="Poppins"/>
            </a:endParaRPr>
          </a:p>
        </p:txBody>
      </p:sp>
      <p:sp>
        <p:nvSpPr>
          <p:cNvPr id="171" name="Google Shape;171;p21"/>
          <p:cNvSpPr txBox="1"/>
          <p:nvPr/>
        </p:nvSpPr>
        <p:spPr>
          <a:xfrm>
            <a:off x="3379725" y="4819325"/>
            <a:ext cx="57033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 u="sng">
                <a:solidFill>
                  <a:srgbClr val="0595EA"/>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https://uberall.com/en-us/company/press-releases/study-brick-and-mortar-businesses-small-increase-in-online-ratings-boosts-conversion-by-25-percent</a:t>
            </a:r>
            <a:endParaRPr sz="800">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2"/>
          <p:cNvPicPr preferRelativeResize="0"/>
          <p:nvPr/>
        </p:nvPicPr>
        <p:blipFill rotWithShape="1">
          <a:blip r:embed="rId3">
            <a:alphaModFix/>
          </a:blip>
          <a:srcRect l="16268"/>
          <a:stretch/>
        </p:blipFill>
        <p:spPr>
          <a:xfrm>
            <a:off x="2" y="0"/>
            <a:ext cx="6204152" cy="5143501"/>
          </a:xfrm>
          <a:prstGeom prst="rect">
            <a:avLst/>
          </a:prstGeom>
          <a:noFill/>
          <a:ln>
            <a:noFill/>
          </a:ln>
        </p:spPr>
      </p:pic>
      <p:sp>
        <p:nvSpPr>
          <p:cNvPr id="177" name="Google Shape;177;p22"/>
          <p:cNvSpPr/>
          <p:nvPr/>
        </p:nvSpPr>
        <p:spPr>
          <a:xfrm>
            <a:off x="2197767" y="1900001"/>
            <a:ext cx="1261065" cy="550323"/>
          </a:xfrm>
          <a:custGeom>
            <a:avLst/>
            <a:gdLst/>
            <a:ahLst/>
            <a:cxnLst/>
            <a:rect l="l" t="t" r="r" b="b"/>
            <a:pathLst>
              <a:path w="1616750" h="705542" extrusionOk="0">
                <a:moveTo>
                  <a:pt x="409500" y="690283"/>
                </a:moveTo>
                <a:cubicBezTo>
                  <a:pt x="587928" y="707688"/>
                  <a:pt x="767452" y="713992"/>
                  <a:pt x="945058" y="688639"/>
                </a:cubicBezTo>
                <a:cubicBezTo>
                  <a:pt x="1110603" y="665068"/>
                  <a:pt x="1303146" y="625600"/>
                  <a:pt x="1451014" y="544197"/>
                </a:cubicBezTo>
                <a:cubicBezTo>
                  <a:pt x="1559139" y="484721"/>
                  <a:pt x="1652464" y="352751"/>
                  <a:pt x="1603267" y="222562"/>
                </a:cubicBezTo>
                <a:cubicBezTo>
                  <a:pt x="1562976" y="115669"/>
                  <a:pt x="1440050" y="66334"/>
                  <a:pt x="1337406" y="41393"/>
                </a:cubicBezTo>
                <a:cubicBezTo>
                  <a:pt x="1171723" y="1240"/>
                  <a:pt x="998504" y="-7257"/>
                  <a:pt x="827887" y="11518"/>
                </a:cubicBezTo>
                <a:cubicBezTo>
                  <a:pt x="572031" y="-31376"/>
                  <a:pt x="246832" y="45642"/>
                  <a:pt x="75394" y="240788"/>
                </a:cubicBezTo>
                <a:cubicBezTo>
                  <a:pt x="-6420" y="333976"/>
                  <a:pt x="-35884" y="478829"/>
                  <a:pt x="59908" y="573524"/>
                </a:cubicBezTo>
                <a:cubicBezTo>
                  <a:pt x="147888" y="660682"/>
                  <a:pt x="293563" y="678909"/>
                  <a:pt x="409500" y="690283"/>
                </a:cubicBezTo>
                <a:close/>
                <a:moveTo>
                  <a:pt x="334676" y="111558"/>
                </a:moveTo>
                <a:cubicBezTo>
                  <a:pt x="453216" y="55509"/>
                  <a:pt x="574909" y="32760"/>
                  <a:pt x="700164" y="30978"/>
                </a:cubicBezTo>
                <a:cubicBezTo>
                  <a:pt x="551749" y="59346"/>
                  <a:pt x="407445" y="107721"/>
                  <a:pt x="273829" y="173501"/>
                </a:cubicBezTo>
                <a:cubicBezTo>
                  <a:pt x="238199" y="191042"/>
                  <a:pt x="309734" y="202965"/>
                  <a:pt x="327961" y="194057"/>
                </a:cubicBezTo>
                <a:cubicBezTo>
                  <a:pt x="624929" y="48930"/>
                  <a:pt x="975755" y="-9860"/>
                  <a:pt x="1300405" y="69898"/>
                </a:cubicBezTo>
                <a:cubicBezTo>
                  <a:pt x="1451973" y="107173"/>
                  <a:pt x="1605733" y="226536"/>
                  <a:pt x="1514327" y="396878"/>
                </a:cubicBezTo>
                <a:cubicBezTo>
                  <a:pt x="1428813" y="556120"/>
                  <a:pt x="1188717" y="597233"/>
                  <a:pt x="1026871" y="628341"/>
                </a:cubicBezTo>
                <a:cubicBezTo>
                  <a:pt x="849403" y="662327"/>
                  <a:pt x="667275" y="673290"/>
                  <a:pt x="487065" y="660682"/>
                </a:cubicBezTo>
                <a:cubicBezTo>
                  <a:pt x="343583" y="650679"/>
                  <a:pt x="99376" y="642045"/>
                  <a:pt x="67993" y="459369"/>
                </a:cubicBezTo>
                <a:cubicBezTo>
                  <a:pt x="39078" y="291219"/>
                  <a:pt x="203527" y="173638"/>
                  <a:pt x="334676" y="1115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22"/>
          <p:cNvSpPr/>
          <p:nvPr/>
        </p:nvSpPr>
        <p:spPr>
          <a:xfrm>
            <a:off x="5965000" y="1545825"/>
            <a:ext cx="3039300" cy="32268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000">
                <a:solidFill>
                  <a:srgbClr val="595959"/>
                </a:solidFill>
                <a:latin typeface="Poppins Medium"/>
                <a:ea typeface="Poppins Medium"/>
                <a:cs typeface="Poppins Medium"/>
                <a:sym typeface="Poppins Medium"/>
              </a:rPr>
              <a:t>Instead of “Edit profile” select “Customers” on the SERP profile edit box. </a:t>
            </a:r>
            <a:endParaRPr sz="200"/>
          </a:p>
        </p:txBody>
      </p:sp>
      <p:sp>
        <p:nvSpPr>
          <p:cNvPr id="179" name="Google Shape;179;p22"/>
          <p:cNvSpPr txBox="1"/>
          <p:nvPr/>
        </p:nvSpPr>
        <p:spPr>
          <a:xfrm>
            <a:off x="5965000" y="95525"/>
            <a:ext cx="3179100" cy="130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Responding to reviews</a:t>
            </a:r>
            <a:endParaRPr sz="2300">
              <a:solidFill>
                <a:srgbClr val="595959"/>
              </a:solidFill>
              <a:latin typeface="Poppins"/>
              <a:ea typeface="Poppins"/>
              <a:cs typeface="Poppins"/>
              <a:sym typeface="Poppi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3"/>
          <p:cNvPicPr preferRelativeResize="0"/>
          <p:nvPr/>
        </p:nvPicPr>
        <p:blipFill>
          <a:blip r:embed="rId3">
            <a:alphaModFix/>
          </a:blip>
          <a:stretch>
            <a:fillRect/>
          </a:stretch>
        </p:blipFill>
        <p:spPr>
          <a:xfrm>
            <a:off x="0" y="0"/>
            <a:ext cx="4581176" cy="2500625"/>
          </a:xfrm>
          <a:prstGeom prst="rect">
            <a:avLst/>
          </a:prstGeom>
          <a:noFill/>
          <a:ln>
            <a:noFill/>
          </a:ln>
        </p:spPr>
      </p:pic>
      <p:pic>
        <p:nvPicPr>
          <p:cNvPr id="185" name="Google Shape;185;p23"/>
          <p:cNvPicPr preferRelativeResize="0"/>
          <p:nvPr/>
        </p:nvPicPr>
        <p:blipFill>
          <a:blip r:embed="rId4">
            <a:alphaModFix/>
          </a:blip>
          <a:stretch>
            <a:fillRect/>
          </a:stretch>
        </p:blipFill>
        <p:spPr>
          <a:xfrm>
            <a:off x="751074" y="1232275"/>
            <a:ext cx="4628200" cy="3911226"/>
          </a:xfrm>
          <a:prstGeom prst="rect">
            <a:avLst/>
          </a:prstGeom>
          <a:noFill/>
          <a:ln>
            <a:noFill/>
          </a:ln>
        </p:spPr>
      </p:pic>
      <p:pic>
        <p:nvPicPr>
          <p:cNvPr id="186" name="Google Shape;186;p23"/>
          <p:cNvPicPr preferRelativeResize="0"/>
          <p:nvPr/>
        </p:nvPicPr>
        <p:blipFill>
          <a:blip r:embed="rId5">
            <a:alphaModFix/>
          </a:blip>
          <a:stretch>
            <a:fillRect/>
          </a:stretch>
        </p:blipFill>
        <p:spPr>
          <a:xfrm>
            <a:off x="3596500" y="1043200"/>
            <a:ext cx="5443126" cy="3751500"/>
          </a:xfrm>
          <a:prstGeom prst="rect">
            <a:avLst/>
          </a:prstGeom>
          <a:noFill/>
          <a:ln>
            <a:noFill/>
          </a:ln>
        </p:spPr>
      </p:pic>
      <p:sp>
        <p:nvSpPr>
          <p:cNvPr id="187" name="Google Shape;187;p23"/>
          <p:cNvSpPr/>
          <p:nvPr/>
        </p:nvSpPr>
        <p:spPr>
          <a:xfrm>
            <a:off x="3885949" y="411364"/>
            <a:ext cx="568777" cy="523964"/>
          </a:xfrm>
          <a:custGeom>
            <a:avLst/>
            <a:gdLst/>
            <a:ahLst/>
            <a:cxnLst/>
            <a:rect l="l" t="t" r="r" b="b"/>
            <a:pathLst>
              <a:path w="750861" h="691702" extrusionOk="0">
                <a:moveTo>
                  <a:pt x="655652" y="587876"/>
                </a:moveTo>
                <a:cubicBezTo>
                  <a:pt x="822431" y="421645"/>
                  <a:pt x="763230" y="94801"/>
                  <a:pt x="531767" y="18058"/>
                </a:cubicBezTo>
                <a:cubicBezTo>
                  <a:pt x="445157" y="-10720"/>
                  <a:pt x="358821" y="-3594"/>
                  <a:pt x="284544" y="28748"/>
                </a:cubicBezTo>
                <a:cubicBezTo>
                  <a:pt x="254258" y="34092"/>
                  <a:pt x="224520" y="42452"/>
                  <a:pt x="196290" y="53689"/>
                </a:cubicBezTo>
                <a:cubicBezTo>
                  <a:pt x="-20235" y="140436"/>
                  <a:pt x="-65870" y="437953"/>
                  <a:pt x="100772" y="596647"/>
                </a:cubicBezTo>
                <a:cubicBezTo>
                  <a:pt x="239457" y="728891"/>
                  <a:pt x="522585" y="720532"/>
                  <a:pt x="655652" y="587876"/>
                </a:cubicBezTo>
                <a:close/>
                <a:moveTo>
                  <a:pt x="53493" y="292552"/>
                </a:moveTo>
                <a:cubicBezTo>
                  <a:pt x="66512" y="221153"/>
                  <a:pt x="106254" y="162774"/>
                  <a:pt x="158878" y="120839"/>
                </a:cubicBezTo>
                <a:cubicBezTo>
                  <a:pt x="108857" y="177849"/>
                  <a:pt x="75693" y="251302"/>
                  <a:pt x="69252" y="333116"/>
                </a:cubicBezTo>
                <a:cubicBezTo>
                  <a:pt x="68567" y="342572"/>
                  <a:pt x="102965" y="342846"/>
                  <a:pt x="104061" y="331883"/>
                </a:cubicBezTo>
                <a:cubicBezTo>
                  <a:pt x="113517" y="244588"/>
                  <a:pt x="136814" y="160444"/>
                  <a:pt x="208623" y="103983"/>
                </a:cubicBezTo>
                <a:cubicBezTo>
                  <a:pt x="234113" y="83975"/>
                  <a:pt x="262070" y="68078"/>
                  <a:pt x="291396" y="56019"/>
                </a:cubicBezTo>
                <a:cubicBezTo>
                  <a:pt x="423641" y="23814"/>
                  <a:pt x="568356" y="71778"/>
                  <a:pt x="608784" y="231020"/>
                </a:cubicBezTo>
                <a:cubicBezTo>
                  <a:pt x="613169" y="248561"/>
                  <a:pt x="667164" y="242395"/>
                  <a:pt x="663737" y="229102"/>
                </a:cubicBezTo>
                <a:cubicBezTo>
                  <a:pt x="635507" y="122347"/>
                  <a:pt x="556434" y="59856"/>
                  <a:pt x="462013" y="34777"/>
                </a:cubicBezTo>
                <a:cubicBezTo>
                  <a:pt x="524777" y="44507"/>
                  <a:pt x="584117" y="74245"/>
                  <a:pt x="629614" y="126869"/>
                </a:cubicBezTo>
                <a:cubicBezTo>
                  <a:pt x="770767" y="290496"/>
                  <a:pt x="695257" y="557179"/>
                  <a:pt x="497780" y="636662"/>
                </a:cubicBezTo>
                <a:cubicBezTo>
                  <a:pt x="259466" y="732454"/>
                  <a:pt x="6899" y="549778"/>
                  <a:pt x="53493" y="292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23"/>
          <p:cNvSpPr/>
          <p:nvPr/>
        </p:nvSpPr>
        <p:spPr>
          <a:xfrm>
            <a:off x="1261099" y="3087764"/>
            <a:ext cx="568777" cy="523964"/>
          </a:xfrm>
          <a:custGeom>
            <a:avLst/>
            <a:gdLst/>
            <a:ahLst/>
            <a:cxnLst/>
            <a:rect l="l" t="t" r="r" b="b"/>
            <a:pathLst>
              <a:path w="750861" h="691702" extrusionOk="0">
                <a:moveTo>
                  <a:pt x="655652" y="587876"/>
                </a:moveTo>
                <a:cubicBezTo>
                  <a:pt x="822431" y="421645"/>
                  <a:pt x="763230" y="94801"/>
                  <a:pt x="531767" y="18058"/>
                </a:cubicBezTo>
                <a:cubicBezTo>
                  <a:pt x="445157" y="-10720"/>
                  <a:pt x="358821" y="-3594"/>
                  <a:pt x="284544" y="28748"/>
                </a:cubicBezTo>
                <a:cubicBezTo>
                  <a:pt x="254258" y="34092"/>
                  <a:pt x="224520" y="42452"/>
                  <a:pt x="196290" y="53689"/>
                </a:cubicBezTo>
                <a:cubicBezTo>
                  <a:pt x="-20235" y="140436"/>
                  <a:pt x="-65870" y="437953"/>
                  <a:pt x="100772" y="596647"/>
                </a:cubicBezTo>
                <a:cubicBezTo>
                  <a:pt x="239457" y="728891"/>
                  <a:pt x="522585" y="720532"/>
                  <a:pt x="655652" y="587876"/>
                </a:cubicBezTo>
                <a:close/>
                <a:moveTo>
                  <a:pt x="53493" y="292552"/>
                </a:moveTo>
                <a:cubicBezTo>
                  <a:pt x="66512" y="221153"/>
                  <a:pt x="106254" y="162774"/>
                  <a:pt x="158878" y="120839"/>
                </a:cubicBezTo>
                <a:cubicBezTo>
                  <a:pt x="108857" y="177849"/>
                  <a:pt x="75693" y="251302"/>
                  <a:pt x="69252" y="333116"/>
                </a:cubicBezTo>
                <a:cubicBezTo>
                  <a:pt x="68567" y="342572"/>
                  <a:pt x="102965" y="342846"/>
                  <a:pt x="104061" y="331883"/>
                </a:cubicBezTo>
                <a:cubicBezTo>
                  <a:pt x="113517" y="244588"/>
                  <a:pt x="136814" y="160444"/>
                  <a:pt x="208623" y="103983"/>
                </a:cubicBezTo>
                <a:cubicBezTo>
                  <a:pt x="234113" y="83975"/>
                  <a:pt x="262070" y="68078"/>
                  <a:pt x="291396" y="56019"/>
                </a:cubicBezTo>
                <a:cubicBezTo>
                  <a:pt x="423641" y="23814"/>
                  <a:pt x="568356" y="71778"/>
                  <a:pt x="608784" y="231020"/>
                </a:cubicBezTo>
                <a:cubicBezTo>
                  <a:pt x="613169" y="248561"/>
                  <a:pt x="667164" y="242395"/>
                  <a:pt x="663737" y="229102"/>
                </a:cubicBezTo>
                <a:cubicBezTo>
                  <a:pt x="635507" y="122347"/>
                  <a:pt x="556434" y="59856"/>
                  <a:pt x="462013" y="34777"/>
                </a:cubicBezTo>
                <a:cubicBezTo>
                  <a:pt x="524777" y="44507"/>
                  <a:pt x="584117" y="74245"/>
                  <a:pt x="629614" y="126869"/>
                </a:cubicBezTo>
                <a:cubicBezTo>
                  <a:pt x="770767" y="290496"/>
                  <a:pt x="695257" y="557179"/>
                  <a:pt x="497780" y="636662"/>
                </a:cubicBezTo>
                <a:cubicBezTo>
                  <a:pt x="259466" y="732454"/>
                  <a:pt x="6899" y="549778"/>
                  <a:pt x="53493" y="292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23"/>
          <p:cNvSpPr/>
          <p:nvPr/>
        </p:nvSpPr>
        <p:spPr>
          <a:xfrm>
            <a:off x="4500476" y="3668100"/>
            <a:ext cx="3635162" cy="524145"/>
          </a:xfrm>
          <a:custGeom>
            <a:avLst/>
            <a:gdLst/>
            <a:ahLst/>
            <a:cxnLst/>
            <a:rect l="l" t="t" r="r" b="b"/>
            <a:pathLst>
              <a:path w="2053764" h="296127" extrusionOk="0">
                <a:moveTo>
                  <a:pt x="2030075" y="3217"/>
                </a:moveTo>
                <a:cubicBezTo>
                  <a:pt x="1370085" y="-11173"/>
                  <a:pt x="706805" y="25143"/>
                  <a:pt x="48048" y="63926"/>
                </a:cubicBezTo>
                <a:cubicBezTo>
                  <a:pt x="3646" y="66530"/>
                  <a:pt x="-27325" y="102434"/>
                  <a:pt x="35577" y="108053"/>
                </a:cubicBezTo>
                <a:cubicBezTo>
                  <a:pt x="269781" y="129020"/>
                  <a:pt x="504121" y="134365"/>
                  <a:pt x="738462" y="131898"/>
                </a:cubicBezTo>
                <a:cubicBezTo>
                  <a:pt x="568805" y="153551"/>
                  <a:pt x="399696" y="179314"/>
                  <a:pt x="231135" y="209190"/>
                </a:cubicBezTo>
                <a:cubicBezTo>
                  <a:pt x="170289" y="220016"/>
                  <a:pt x="200027" y="252358"/>
                  <a:pt x="246895" y="252632"/>
                </a:cubicBezTo>
                <a:cubicBezTo>
                  <a:pt x="494939" y="254276"/>
                  <a:pt x="742984" y="255784"/>
                  <a:pt x="990892" y="257428"/>
                </a:cubicBezTo>
                <a:cubicBezTo>
                  <a:pt x="1253052" y="259072"/>
                  <a:pt x="1516171" y="256880"/>
                  <a:pt x="1776138" y="295663"/>
                </a:cubicBezTo>
                <a:cubicBezTo>
                  <a:pt x="1809439" y="300596"/>
                  <a:pt x="1897693" y="264828"/>
                  <a:pt x="1829173" y="254687"/>
                </a:cubicBezTo>
                <a:cubicBezTo>
                  <a:pt x="1404071" y="191374"/>
                  <a:pt x="964854" y="202474"/>
                  <a:pt x="532215" y="206860"/>
                </a:cubicBezTo>
                <a:cubicBezTo>
                  <a:pt x="850561" y="158758"/>
                  <a:pt x="1170964" y="125046"/>
                  <a:pt x="1492325" y="106134"/>
                </a:cubicBezTo>
                <a:cubicBezTo>
                  <a:pt x="1614840" y="100516"/>
                  <a:pt x="1737218" y="95034"/>
                  <a:pt x="1859733" y="90649"/>
                </a:cubicBezTo>
                <a:cubicBezTo>
                  <a:pt x="1920305" y="88456"/>
                  <a:pt x="1919483" y="46110"/>
                  <a:pt x="1858226" y="47618"/>
                </a:cubicBezTo>
                <a:cubicBezTo>
                  <a:pt x="1720499" y="51044"/>
                  <a:pt x="1583047" y="56937"/>
                  <a:pt x="1445594" y="65433"/>
                </a:cubicBezTo>
                <a:cubicBezTo>
                  <a:pt x="1128207" y="80234"/>
                  <a:pt x="810545" y="94486"/>
                  <a:pt x="493295" y="88045"/>
                </a:cubicBezTo>
                <a:cubicBezTo>
                  <a:pt x="1002814" y="68174"/>
                  <a:pt x="1512745" y="58718"/>
                  <a:pt x="2021853" y="32817"/>
                </a:cubicBezTo>
                <a:cubicBezTo>
                  <a:pt x="2051043" y="31036"/>
                  <a:pt x="2072147" y="4176"/>
                  <a:pt x="2030075" y="32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23"/>
          <p:cNvSpPr txBox="1"/>
          <p:nvPr/>
        </p:nvSpPr>
        <p:spPr>
          <a:xfrm>
            <a:off x="5213950" y="95525"/>
            <a:ext cx="3179100" cy="130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Responding to reviews</a:t>
            </a:r>
            <a:endParaRPr sz="2300">
              <a:solidFill>
                <a:srgbClr val="595959"/>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663750" y="2122150"/>
            <a:ext cx="5643900" cy="803400"/>
          </a:xfrm>
          <a:prstGeom prst="rect">
            <a:avLst/>
          </a:prstGeom>
        </p:spPr>
        <p:txBody>
          <a:bodyPr spcFirstLastPara="1" wrap="square" lIns="0" tIns="0" rIns="0" bIns="0" anchor="t" anchorCtr="0">
            <a:normAutofit fontScale="90000"/>
          </a:bodyPr>
          <a:lstStyle/>
          <a:p>
            <a:pPr marL="0" lvl="0" indent="0" algn="l" rtl="0">
              <a:spcBef>
                <a:spcPts val="0"/>
              </a:spcBef>
              <a:spcAft>
                <a:spcPts val="0"/>
              </a:spcAft>
              <a:buNone/>
            </a:pPr>
            <a:r>
              <a:rPr lang="en" dirty="0">
                <a:latin typeface="Poppins" panose="00000500000000000000" pitchFamily="2" charset="0"/>
                <a:cs typeface="Poppins" panose="00000500000000000000" pitchFamily="2" charset="0"/>
              </a:rPr>
              <a:t>GOOGLE BUSINESS PROFILE FUNDAMENTALS</a:t>
            </a:r>
            <a:endParaRPr dirty="0">
              <a:latin typeface="Poppins" panose="00000500000000000000" pitchFamily="2" charset="0"/>
              <a:cs typeface="Poppins" panose="00000500000000000000" pitchFamily="2" charset="0"/>
            </a:endParaRPr>
          </a:p>
        </p:txBody>
      </p:sp>
      <p:sp>
        <p:nvSpPr>
          <p:cNvPr id="39" name="Google Shape;39;p7"/>
          <p:cNvSpPr txBox="1">
            <a:spLocks noGrp="1"/>
          </p:cNvSpPr>
          <p:nvPr>
            <p:ph type="subTitle" idx="1"/>
          </p:nvPr>
        </p:nvSpPr>
        <p:spPr>
          <a:xfrm>
            <a:off x="663750" y="1817900"/>
            <a:ext cx="7816500" cy="304200"/>
          </a:xfrm>
          <a:prstGeom prst="rect">
            <a:avLst/>
          </a:prstGeom>
        </p:spPr>
        <p:txBody>
          <a:bodyPr spcFirstLastPara="1" wrap="square" lIns="0" tIns="0" rIns="0" bIns="0" anchor="t" anchorCtr="0">
            <a:normAutofit fontScale="47500" lnSpcReduction="20000"/>
          </a:bodyPr>
          <a:lstStyle/>
          <a:p>
            <a:pPr marL="0" lvl="0" indent="0" algn="l" rtl="0">
              <a:spcBef>
                <a:spcPts val="0"/>
              </a:spcBef>
              <a:spcAft>
                <a:spcPts val="1200"/>
              </a:spcAft>
              <a:buNone/>
            </a:pPr>
            <a:r>
              <a:rPr lang="en" dirty="0">
                <a:solidFill>
                  <a:schemeClr val="lt1"/>
                </a:solidFill>
                <a:latin typeface="Poppins" panose="00000500000000000000" pitchFamily="2" charset="0"/>
                <a:cs typeface="Poppins" panose="00000500000000000000" pitchFamily="2" charset="0"/>
              </a:rPr>
              <a:t>Travel Oregon &amp; [DMO NAME]</a:t>
            </a:r>
            <a:endParaRPr dirty="0">
              <a:solidFill>
                <a:schemeClr val="lt1"/>
              </a:solidFill>
              <a:latin typeface="Poppins" panose="00000500000000000000" pitchFamily="2" charset="0"/>
              <a:cs typeface="Poppins" panose="00000500000000000000" pitchFamily="2" charset="0"/>
            </a:endParaRPr>
          </a:p>
        </p:txBody>
      </p:sp>
      <p:sp>
        <p:nvSpPr>
          <p:cNvPr id="40" name="Google Shape;40;p7"/>
          <p:cNvSpPr/>
          <p:nvPr/>
        </p:nvSpPr>
        <p:spPr>
          <a:xfrm>
            <a:off x="6576500" y="2013025"/>
            <a:ext cx="2021700" cy="20217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latin typeface="Poppins" panose="00000500000000000000" pitchFamily="2" charset="0"/>
                <a:cs typeface="Poppins" panose="00000500000000000000" pitchFamily="2" charset="0"/>
              </a:rPr>
              <a:t>Your DMO Logo Here</a:t>
            </a:r>
            <a:endParaRPr sz="2200" dirty="0">
              <a:latin typeface="Poppins" panose="00000500000000000000" pitchFamily="2" charset="0"/>
              <a:cs typeface="Poppins" panose="00000500000000000000" pitchFamily="2" charset="0"/>
            </a:endParaRPr>
          </a:p>
        </p:txBody>
      </p:sp>
      <p:sp>
        <p:nvSpPr>
          <p:cNvPr id="41" name="Google Shape;41;p7"/>
          <p:cNvSpPr txBox="1"/>
          <p:nvPr/>
        </p:nvSpPr>
        <p:spPr>
          <a:xfrm>
            <a:off x="6576500" y="1659025"/>
            <a:ext cx="20217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dirty="0">
                <a:solidFill>
                  <a:schemeClr val="lt1"/>
                </a:solidFill>
                <a:latin typeface="Poppins" panose="00000500000000000000" pitchFamily="2" charset="0"/>
                <a:ea typeface="Poppins"/>
                <a:cs typeface="Poppins" panose="00000500000000000000" pitchFamily="2" charset="0"/>
                <a:sym typeface="Poppins"/>
              </a:rPr>
              <a:t>Brought to you by: </a:t>
            </a:r>
            <a:endParaRPr sz="1100" b="1" dirty="0">
              <a:solidFill>
                <a:schemeClr val="lt1"/>
              </a:solidFill>
              <a:latin typeface="Poppins" panose="00000500000000000000" pitchFamily="2" charset="0"/>
              <a:ea typeface="Poppins"/>
              <a:cs typeface="Poppins" panose="00000500000000000000" pitchFamily="2" charset="0"/>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p:cNvPicPr preferRelativeResize="0"/>
          <p:nvPr/>
        </p:nvPicPr>
        <p:blipFill rotWithShape="1">
          <a:blip r:embed="rId3">
            <a:alphaModFix/>
          </a:blip>
          <a:srcRect r="25065"/>
          <a:stretch/>
        </p:blipFill>
        <p:spPr>
          <a:xfrm>
            <a:off x="3982500" y="0"/>
            <a:ext cx="5126000" cy="5143501"/>
          </a:xfrm>
          <a:prstGeom prst="rect">
            <a:avLst/>
          </a:prstGeom>
          <a:noFill/>
          <a:ln>
            <a:noFill/>
          </a:ln>
        </p:spPr>
      </p:pic>
      <p:sp>
        <p:nvSpPr>
          <p:cNvPr id="196" name="Google Shape;196;p24"/>
          <p:cNvSpPr/>
          <p:nvPr/>
        </p:nvSpPr>
        <p:spPr>
          <a:xfrm>
            <a:off x="157200" y="925750"/>
            <a:ext cx="3746700" cy="38469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500">
                <a:solidFill>
                  <a:srgbClr val="595959"/>
                </a:solidFill>
                <a:latin typeface="Poppins Medium"/>
                <a:ea typeface="Poppins Medium"/>
                <a:cs typeface="Poppins Medium"/>
                <a:sym typeface="Poppins Medium"/>
              </a:rPr>
              <a:t>Photos are a key part of how potential </a:t>
            </a:r>
            <a:r>
              <a:rPr lang="en" sz="2500" b="1">
                <a:solidFill>
                  <a:srgbClr val="595959"/>
                </a:solidFill>
                <a:latin typeface="Poppins"/>
                <a:ea typeface="Poppins"/>
                <a:cs typeface="Poppins"/>
                <a:sym typeface="Poppins"/>
              </a:rPr>
              <a:t>customers make decisions</a:t>
            </a:r>
            <a:r>
              <a:rPr lang="en" sz="2500">
                <a:solidFill>
                  <a:srgbClr val="595959"/>
                </a:solidFill>
                <a:latin typeface="Poppins Medium"/>
                <a:ea typeface="Poppins Medium"/>
                <a:cs typeface="Poppins Medium"/>
                <a:sym typeface="Poppins Medium"/>
              </a:rPr>
              <a:t> about your business. </a:t>
            </a:r>
            <a:endParaRPr sz="2200">
              <a:solidFill>
                <a:srgbClr val="595959"/>
              </a:solidFill>
              <a:latin typeface="Poppins Medium"/>
              <a:ea typeface="Poppins Medium"/>
              <a:cs typeface="Poppins Medium"/>
              <a:sym typeface="Poppins Medium"/>
            </a:endParaRPr>
          </a:p>
          <a:p>
            <a:pPr marL="0" lvl="0" indent="0" algn="l" rtl="0">
              <a:lnSpc>
                <a:spcPct val="115000"/>
              </a:lnSpc>
              <a:spcBef>
                <a:spcPts val="0"/>
              </a:spcBef>
              <a:spcAft>
                <a:spcPts val="0"/>
              </a:spcAft>
              <a:buNone/>
            </a:pPr>
            <a:endParaRPr sz="1200" b="1">
              <a:solidFill>
                <a:srgbClr val="595959"/>
              </a:solidFill>
              <a:latin typeface="Poppins"/>
              <a:ea typeface="Poppins"/>
              <a:cs typeface="Poppins"/>
              <a:sym typeface="Poppins"/>
            </a:endParaRPr>
          </a:p>
          <a:p>
            <a:pPr marL="0" lvl="0" indent="0" algn="l" rtl="0">
              <a:spcBef>
                <a:spcPts val="0"/>
              </a:spcBef>
              <a:spcAft>
                <a:spcPts val="0"/>
              </a:spcAft>
              <a:buNone/>
            </a:pPr>
            <a:endParaRPr sz="700"/>
          </a:p>
        </p:txBody>
      </p:sp>
      <p:sp>
        <p:nvSpPr>
          <p:cNvPr id="197" name="Google Shape;197;p24"/>
          <p:cNvSpPr txBox="1"/>
          <p:nvPr/>
        </p:nvSpPr>
        <p:spPr>
          <a:xfrm>
            <a:off x="71925" y="95525"/>
            <a:ext cx="63822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3. Upload 4 photos a month</a:t>
            </a:r>
            <a:endParaRPr sz="2300">
              <a:solidFill>
                <a:srgbClr val="595959"/>
              </a:solidFill>
              <a:latin typeface="Poppins"/>
              <a:ea typeface="Poppins"/>
              <a:cs typeface="Poppins"/>
              <a:sym typeface="Poppi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5"/>
          <p:cNvPicPr preferRelativeResize="0"/>
          <p:nvPr/>
        </p:nvPicPr>
        <p:blipFill>
          <a:blip r:embed="rId3">
            <a:alphaModFix/>
          </a:blip>
          <a:stretch>
            <a:fillRect/>
          </a:stretch>
        </p:blipFill>
        <p:spPr>
          <a:xfrm>
            <a:off x="87525" y="333425"/>
            <a:ext cx="6201300" cy="4007581"/>
          </a:xfrm>
          <a:prstGeom prst="rect">
            <a:avLst/>
          </a:prstGeom>
          <a:noFill/>
          <a:ln>
            <a:noFill/>
          </a:ln>
        </p:spPr>
      </p:pic>
      <p:sp>
        <p:nvSpPr>
          <p:cNvPr id="203" name="Google Shape;203;p25"/>
          <p:cNvSpPr txBox="1"/>
          <p:nvPr/>
        </p:nvSpPr>
        <p:spPr>
          <a:xfrm>
            <a:off x="87525" y="4692125"/>
            <a:ext cx="6201300" cy="2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0595EA"/>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https://searchengineland.com/new-research-shows-strong-link-between-google-my-business-photo-quantity-and-search-performance-320199</a:t>
            </a:r>
            <a:endParaRPr sz="1100">
              <a:latin typeface="Poppins"/>
              <a:ea typeface="Poppins"/>
              <a:cs typeface="Poppins"/>
              <a:sym typeface="Poppins"/>
            </a:endParaRPr>
          </a:p>
        </p:txBody>
      </p:sp>
      <p:sp>
        <p:nvSpPr>
          <p:cNvPr id="204" name="Google Shape;204;p25"/>
          <p:cNvSpPr txBox="1"/>
          <p:nvPr/>
        </p:nvSpPr>
        <p:spPr>
          <a:xfrm>
            <a:off x="2886075" y="1164950"/>
            <a:ext cx="2109900" cy="88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0595EA"/>
                </a:solidFill>
                <a:latin typeface="Poppins"/>
                <a:ea typeface="Poppins"/>
                <a:cs typeface="Poppins"/>
                <a:sym typeface="Poppins"/>
              </a:rPr>
              <a:t>291%</a:t>
            </a:r>
            <a:endParaRPr sz="4800" b="1">
              <a:solidFill>
                <a:srgbClr val="0595EA"/>
              </a:solidFill>
              <a:latin typeface="Poppins"/>
              <a:ea typeface="Poppins"/>
              <a:cs typeface="Poppins"/>
              <a:sym typeface="Poppins"/>
            </a:endParaRPr>
          </a:p>
          <a:p>
            <a:pPr marL="0" lvl="0" indent="0" algn="ctr" rtl="0">
              <a:spcBef>
                <a:spcPts val="0"/>
              </a:spcBef>
              <a:spcAft>
                <a:spcPts val="0"/>
              </a:spcAft>
              <a:buClr>
                <a:srgbClr val="000000"/>
              </a:buClr>
              <a:buSzPts val="1100"/>
              <a:buFont typeface="Arial"/>
              <a:buNone/>
            </a:pPr>
            <a:r>
              <a:rPr lang="en" sz="2500" b="1">
                <a:solidFill>
                  <a:srgbClr val="0595EA"/>
                </a:solidFill>
                <a:latin typeface="Poppins"/>
                <a:ea typeface="Poppins"/>
                <a:cs typeface="Poppins"/>
                <a:sym typeface="Poppins"/>
              </a:rPr>
              <a:t>Higher exposure</a:t>
            </a:r>
            <a:endParaRPr sz="4800" b="1">
              <a:solidFill>
                <a:srgbClr val="0595EA"/>
              </a:solidFill>
              <a:latin typeface="Poppins"/>
              <a:ea typeface="Poppins"/>
              <a:cs typeface="Poppins"/>
              <a:sym typeface="Poppins"/>
            </a:endParaRPr>
          </a:p>
        </p:txBody>
      </p:sp>
      <p:sp>
        <p:nvSpPr>
          <p:cNvPr id="205" name="Google Shape;205;p25"/>
          <p:cNvSpPr/>
          <p:nvPr/>
        </p:nvSpPr>
        <p:spPr>
          <a:xfrm rot="1390036">
            <a:off x="5004376" y="1028881"/>
            <a:ext cx="432366" cy="1709413"/>
          </a:xfrm>
          <a:prstGeom prst="leftBrace">
            <a:avLst>
              <a:gd name="adj1" fmla="val 67632"/>
              <a:gd name="adj2" fmla="val 39704"/>
            </a:avLst>
          </a:prstGeom>
          <a:noFill/>
          <a:ln w="76200" cap="flat" cmpd="sng">
            <a:solidFill>
              <a:srgbClr val="0595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5"/>
          <p:cNvSpPr/>
          <p:nvPr/>
        </p:nvSpPr>
        <p:spPr>
          <a:xfrm>
            <a:off x="6410400" y="803525"/>
            <a:ext cx="2576400" cy="39759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spcBef>
                <a:spcPts val="0"/>
              </a:spcBef>
              <a:spcAft>
                <a:spcPts val="0"/>
              </a:spcAft>
              <a:buNone/>
            </a:pPr>
            <a:r>
              <a:rPr lang="en" sz="2400">
                <a:solidFill>
                  <a:srgbClr val="595959"/>
                </a:solidFill>
                <a:latin typeface="Poppins Medium"/>
                <a:ea typeface="Poppins Medium"/>
                <a:cs typeface="Poppins Medium"/>
                <a:sym typeface="Poppins Medium"/>
              </a:rPr>
              <a:t>Businesses with more than 100 images have </a:t>
            </a:r>
            <a:r>
              <a:rPr lang="en" sz="2400" b="1">
                <a:solidFill>
                  <a:srgbClr val="595959"/>
                </a:solidFill>
                <a:latin typeface="Poppins"/>
                <a:ea typeface="Poppins"/>
                <a:cs typeface="Poppins"/>
                <a:sym typeface="Poppins"/>
              </a:rPr>
              <a:t>significantly higher exposure</a:t>
            </a:r>
            <a:r>
              <a:rPr lang="en" sz="2400">
                <a:solidFill>
                  <a:srgbClr val="595959"/>
                </a:solidFill>
                <a:latin typeface="Poppins Medium"/>
                <a:ea typeface="Poppins Medium"/>
                <a:cs typeface="Poppins Medium"/>
                <a:sym typeface="Poppins Medium"/>
              </a:rPr>
              <a:t> rates. </a:t>
            </a:r>
            <a:endParaRPr sz="600"/>
          </a:p>
        </p:txBody>
      </p:sp>
      <p:sp>
        <p:nvSpPr>
          <p:cNvPr id="207" name="Google Shape;207;p25"/>
          <p:cNvSpPr txBox="1"/>
          <p:nvPr/>
        </p:nvSpPr>
        <p:spPr>
          <a:xfrm>
            <a:off x="71925" y="95525"/>
            <a:ext cx="63822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3. Upload 4 photos a month</a:t>
            </a:r>
            <a:endParaRPr sz="2300">
              <a:solidFill>
                <a:srgbClr val="595959"/>
              </a:solidFill>
              <a:latin typeface="Poppins"/>
              <a:ea typeface="Poppins"/>
              <a:cs typeface="Poppins"/>
              <a:sym typeface="Poppi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26"/>
          <p:cNvPicPr preferRelativeResize="0"/>
          <p:nvPr/>
        </p:nvPicPr>
        <p:blipFill>
          <a:blip r:embed="rId3">
            <a:alphaModFix/>
          </a:blip>
          <a:stretch>
            <a:fillRect/>
          </a:stretch>
        </p:blipFill>
        <p:spPr>
          <a:xfrm>
            <a:off x="87525" y="333425"/>
            <a:ext cx="6201300" cy="4007581"/>
          </a:xfrm>
          <a:prstGeom prst="rect">
            <a:avLst/>
          </a:prstGeom>
          <a:noFill/>
          <a:ln>
            <a:noFill/>
          </a:ln>
        </p:spPr>
      </p:pic>
      <p:sp>
        <p:nvSpPr>
          <p:cNvPr id="213" name="Google Shape;213;p26"/>
          <p:cNvSpPr txBox="1"/>
          <p:nvPr/>
        </p:nvSpPr>
        <p:spPr>
          <a:xfrm>
            <a:off x="87525" y="4692125"/>
            <a:ext cx="6201300" cy="2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u="sng">
                <a:solidFill>
                  <a:srgbClr val="0595EA"/>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https://searchengineland.com/new-research-shows-strong-link-between-google-my-business-photo-quantity-and-search-performance-320199</a:t>
            </a:r>
            <a:endParaRPr sz="1100">
              <a:latin typeface="Poppins"/>
              <a:ea typeface="Poppins"/>
              <a:cs typeface="Poppins"/>
              <a:sym typeface="Poppins"/>
            </a:endParaRPr>
          </a:p>
        </p:txBody>
      </p:sp>
      <p:sp>
        <p:nvSpPr>
          <p:cNvPr id="214" name="Google Shape;214;p26"/>
          <p:cNvSpPr txBox="1"/>
          <p:nvPr/>
        </p:nvSpPr>
        <p:spPr>
          <a:xfrm>
            <a:off x="2886075" y="1164950"/>
            <a:ext cx="2109900" cy="88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0595EA"/>
                </a:solidFill>
                <a:latin typeface="Poppins"/>
                <a:ea typeface="Poppins"/>
                <a:cs typeface="Poppins"/>
                <a:sym typeface="Poppins"/>
              </a:rPr>
              <a:t>291%</a:t>
            </a:r>
            <a:endParaRPr sz="4800" b="1">
              <a:solidFill>
                <a:srgbClr val="0595EA"/>
              </a:solidFill>
              <a:latin typeface="Poppins"/>
              <a:ea typeface="Poppins"/>
              <a:cs typeface="Poppins"/>
              <a:sym typeface="Poppins"/>
            </a:endParaRPr>
          </a:p>
          <a:p>
            <a:pPr marL="0" lvl="0" indent="0" algn="ctr" rtl="0">
              <a:spcBef>
                <a:spcPts val="0"/>
              </a:spcBef>
              <a:spcAft>
                <a:spcPts val="0"/>
              </a:spcAft>
              <a:buClr>
                <a:srgbClr val="000000"/>
              </a:buClr>
              <a:buSzPts val="1100"/>
              <a:buFont typeface="Arial"/>
              <a:buNone/>
            </a:pPr>
            <a:r>
              <a:rPr lang="en" sz="2500" b="1">
                <a:solidFill>
                  <a:srgbClr val="0595EA"/>
                </a:solidFill>
                <a:latin typeface="Poppins"/>
                <a:ea typeface="Poppins"/>
                <a:cs typeface="Poppins"/>
                <a:sym typeface="Poppins"/>
              </a:rPr>
              <a:t>Higher exposure</a:t>
            </a:r>
            <a:endParaRPr sz="4800" b="1">
              <a:solidFill>
                <a:srgbClr val="0595EA"/>
              </a:solidFill>
              <a:latin typeface="Poppins"/>
              <a:ea typeface="Poppins"/>
              <a:cs typeface="Poppins"/>
              <a:sym typeface="Poppins"/>
            </a:endParaRPr>
          </a:p>
        </p:txBody>
      </p:sp>
      <p:sp>
        <p:nvSpPr>
          <p:cNvPr id="215" name="Google Shape;215;p26"/>
          <p:cNvSpPr/>
          <p:nvPr/>
        </p:nvSpPr>
        <p:spPr>
          <a:xfrm rot="1390036">
            <a:off x="5004376" y="1028881"/>
            <a:ext cx="432366" cy="1709413"/>
          </a:xfrm>
          <a:prstGeom prst="leftBrace">
            <a:avLst>
              <a:gd name="adj1" fmla="val 67632"/>
              <a:gd name="adj2" fmla="val 39704"/>
            </a:avLst>
          </a:prstGeom>
          <a:noFill/>
          <a:ln w="76200" cap="flat" cmpd="sng">
            <a:solidFill>
              <a:srgbClr val="0595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6"/>
          <p:cNvSpPr/>
          <p:nvPr/>
        </p:nvSpPr>
        <p:spPr>
          <a:xfrm>
            <a:off x="6410400" y="803525"/>
            <a:ext cx="2576400" cy="39555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spcBef>
                <a:spcPts val="0"/>
              </a:spcBef>
              <a:spcAft>
                <a:spcPts val="0"/>
              </a:spcAft>
              <a:buNone/>
            </a:pPr>
            <a:r>
              <a:rPr lang="en" sz="2400">
                <a:solidFill>
                  <a:srgbClr val="595959"/>
                </a:solidFill>
                <a:latin typeface="Poppins Medium"/>
                <a:ea typeface="Poppins Medium"/>
                <a:cs typeface="Poppins Medium"/>
                <a:sym typeface="Poppins Medium"/>
              </a:rPr>
              <a:t>Businesses with more than 100 images have </a:t>
            </a:r>
            <a:r>
              <a:rPr lang="en" sz="2400" b="1">
                <a:solidFill>
                  <a:srgbClr val="595959"/>
                </a:solidFill>
                <a:latin typeface="Poppins"/>
                <a:ea typeface="Poppins"/>
                <a:cs typeface="Poppins"/>
                <a:sym typeface="Poppins"/>
              </a:rPr>
              <a:t>significantly higher exposure</a:t>
            </a:r>
            <a:r>
              <a:rPr lang="en" sz="2400">
                <a:solidFill>
                  <a:srgbClr val="595959"/>
                </a:solidFill>
                <a:latin typeface="Poppins Medium"/>
                <a:ea typeface="Poppins Medium"/>
                <a:cs typeface="Poppins Medium"/>
                <a:sym typeface="Poppins Medium"/>
              </a:rPr>
              <a:t> rates. </a:t>
            </a:r>
            <a:endParaRPr sz="600"/>
          </a:p>
        </p:txBody>
      </p:sp>
      <p:sp>
        <p:nvSpPr>
          <p:cNvPr id="217" name="Google Shape;217;p26"/>
          <p:cNvSpPr txBox="1"/>
          <p:nvPr/>
        </p:nvSpPr>
        <p:spPr>
          <a:xfrm>
            <a:off x="71925" y="95525"/>
            <a:ext cx="63822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3. Upload 4 photos a month</a:t>
            </a:r>
            <a:endParaRPr sz="2300">
              <a:solidFill>
                <a:srgbClr val="595959"/>
              </a:solidFill>
              <a:latin typeface="Poppins"/>
              <a:ea typeface="Poppins"/>
              <a:cs typeface="Poppins"/>
              <a:sym typeface="Poppins"/>
            </a:endParaRPr>
          </a:p>
        </p:txBody>
      </p:sp>
      <p:sp>
        <p:nvSpPr>
          <p:cNvPr id="218" name="Google Shape;218;p26"/>
          <p:cNvSpPr txBox="1"/>
          <p:nvPr/>
        </p:nvSpPr>
        <p:spPr>
          <a:xfrm>
            <a:off x="2896500" y="1071750"/>
            <a:ext cx="3351000" cy="26235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FFFFF"/>
                </a:solidFill>
                <a:latin typeface="Poppins"/>
                <a:ea typeface="Poppins"/>
                <a:cs typeface="Poppins"/>
                <a:sym typeface="Poppins"/>
              </a:rPr>
              <a:t>Add 4-5 photos per month for a </a:t>
            </a:r>
            <a:endParaRPr sz="2400">
              <a:solidFill>
                <a:srgbClr val="FFFFFF"/>
              </a:solidFill>
              <a:latin typeface="Poppins"/>
              <a:ea typeface="Poppins"/>
              <a:cs typeface="Poppins"/>
              <a:sym typeface="Poppins"/>
            </a:endParaRPr>
          </a:p>
          <a:p>
            <a:pPr marL="0" lvl="0" indent="0" algn="ctr" rtl="0">
              <a:spcBef>
                <a:spcPts val="0"/>
              </a:spcBef>
              <a:spcAft>
                <a:spcPts val="0"/>
              </a:spcAft>
              <a:buNone/>
            </a:pPr>
            <a:r>
              <a:rPr lang="en" sz="4800" b="1">
                <a:solidFill>
                  <a:srgbClr val="FFFFFF"/>
                </a:solidFill>
                <a:latin typeface="Poppins"/>
                <a:ea typeface="Poppins"/>
                <a:cs typeface="Poppins"/>
                <a:sym typeface="Poppins"/>
              </a:rPr>
              <a:t>10-30%</a:t>
            </a:r>
            <a:r>
              <a:rPr lang="en" sz="4800">
                <a:solidFill>
                  <a:srgbClr val="FFFFFF"/>
                </a:solidFill>
                <a:latin typeface="Poppins"/>
                <a:ea typeface="Poppins"/>
                <a:cs typeface="Poppins"/>
                <a:sym typeface="Poppins"/>
              </a:rPr>
              <a:t> </a:t>
            </a:r>
            <a:endParaRPr sz="4800">
              <a:solidFill>
                <a:srgbClr val="FFFFFF"/>
              </a:solidFill>
              <a:latin typeface="Poppins"/>
              <a:ea typeface="Poppins"/>
              <a:cs typeface="Poppins"/>
              <a:sym typeface="Poppins"/>
            </a:endParaRPr>
          </a:p>
          <a:p>
            <a:pPr marL="0" lvl="0" indent="0" algn="ctr" rtl="0">
              <a:spcBef>
                <a:spcPts val="0"/>
              </a:spcBef>
              <a:spcAft>
                <a:spcPts val="0"/>
              </a:spcAft>
              <a:buNone/>
            </a:pPr>
            <a:r>
              <a:rPr lang="en" sz="2400">
                <a:solidFill>
                  <a:srgbClr val="FFFFFF"/>
                </a:solidFill>
                <a:latin typeface="Poppins"/>
                <a:ea typeface="Poppins"/>
                <a:cs typeface="Poppins"/>
                <a:sym typeface="Poppins"/>
              </a:rPr>
              <a:t>Lift in exposures for your business</a:t>
            </a:r>
            <a:endParaRPr sz="2400" b="1">
              <a:solidFill>
                <a:srgbClr val="FFFFFF"/>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p:nvPr/>
        </p:nvSpPr>
        <p:spPr>
          <a:xfrm>
            <a:off x="6410400" y="1441025"/>
            <a:ext cx="2576400" cy="33384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spcBef>
                <a:spcPts val="0"/>
              </a:spcBef>
              <a:spcAft>
                <a:spcPts val="0"/>
              </a:spcAft>
              <a:buNone/>
            </a:pPr>
            <a:r>
              <a:rPr lang="en" sz="2200">
                <a:solidFill>
                  <a:srgbClr val="595959"/>
                </a:solidFill>
                <a:latin typeface="Poppins Medium"/>
                <a:ea typeface="Poppins Medium"/>
                <a:cs typeface="Poppins Medium"/>
                <a:sym typeface="Poppins Medium"/>
              </a:rPr>
              <a:t>Back to “Edit Profile” but select “Photo” option this time. Drag and drop or upload images.  </a:t>
            </a:r>
            <a:endParaRPr sz="400"/>
          </a:p>
        </p:txBody>
      </p:sp>
      <p:sp>
        <p:nvSpPr>
          <p:cNvPr id="224" name="Google Shape;224;p27"/>
          <p:cNvSpPr txBox="1"/>
          <p:nvPr/>
        </p:nvSpPr>
        <p:spPr>
          <a:xfrm>
            <a:off x="6410400" y="95525"/>
            <a:ext cx="2227200" cy="1309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Add photos</a:t>
            </a:r>
            <a:endParaRPr sz="2300">
              <a:solidFill>
                <a:srgbClr val="595959"/>
              </a:solidFill>
              <a:latin typeface="Poppins"/>
              <a:ea typeface="Poppins"/>
              <a:cs typeface="Poppins"/>
              <a:sym typeface="Poppins"/>
            </a:endParaRPr>
          </a:p>
        </p:txBody>
      </p:sp>
      <p:pic>
        <p:nvPicPr>
          <p:cNvPr id="225" name="Google Shape;225;p27"/>
          <p:cNvPicPr preferRelativeResize="0"/>
          <p:nvPr/>
        </p:nvPicPr>
        <p:blipFill>
          <a:blip r:embed="rId3">
            <a:alphaModFix/>
          </a:blip>
          <a:stretch>
            <a:fillRect/>
          </a:stretch>
        </p:blipFill>
        <p:spPr>
          <a:xfrm>
            <a:off x="218350" y="1324222"/>
            <a:ext cx="6105601" cy="3819403"/>
          </a:xfrm>
          <a:prstGeom prst="rect">
            <a:avLst/>
          </a:prstGeom>
          <a:noFill/>
          <a:ln>
            <a:noFill/>
          </a:ln>
        </p:spPr>
      </p:pic>
      <p:pic>
        <p:nvPicPr>
          <p:cNvPr id="226" name="Google Shape;226;p27"/>
          <p:cNvPicPr preferRelativeResize="0"/>
          <p:nvPr/>
        </p:nvPicPr>
        <p:blipFill>
          <a:blip r:embed="rId4">
            <a:alphaModFix/>
          </a:blip>
          <a:stretch>
            <a:fillRect/>
          </a:stretch>
        </p:blipFill>
        <p:spPr>
          <a:xfrm>
            <a:off x="1991250" y="0"/>
            <a:ext cx="4275899" cy="2346925"/>
          </a:xfrm>
          <a:prstGeom prst="rect">
            <a:avLst/>
          </a:prstGeom>
          <a:noFill/>
          <a:ln>
            <a:noFill/>
          </a:ln>
        </p:spPr>
      </p:pic>
      <p:sp>
        <p:nvSpPr>
          <p:cNvPr id="227" name="Google Shape;227;p27"/>
          <p:cNvSpPr/>
          <p:nvPr/>
        </p:nvSpPr>
        <p:spPr>
          <a:xfrm>
            <a:off x="5588999" y="1555464"/>
            <a:ext cx="568777" cy="523964"/>
          </a:xfrm>
          <a:custGeom>
            <a:avLst/>
            <a:gdLst/>
            <a:ahLst/>
            <a:cxnLst/>
            <a:rect l="l" t="t" r="r" b="b"/>
            <a:pathLst>
              <a:path w="750861" h="691702" extrusionOk="0">
                <a:moveTo>
                  <a:pt x="655652" y="587876"/>
                </a:moveTo>
                <a:cubicBezTo>
                  <a:pt x="822431" y="421645"/>
                  <a:pt x="763230" y="94801"/>
                  <a:pt x="531767" y="18058"/>
                </a:cubicBezTo>
                <a:cubicBezTo>
                  <a:pt x="445157" y="-10720"/>
                  <a:pt x="358821" y="-3594"/>
                  <a:pt x="284544" y="28748"/>
                </a:cubicBezTo>
                <a:cubicBezTo>
                  <a:pt x="254258" y="34092"/>
                  <a:pt x="224520" y="42452"/>
                  <a:pt x="196290" y="53689"/>
                </a:cubicBezTo>
                <a:cubicBezTo>
                  <a:pt x="-20235" y="140436"/>
                  <a:pt x="-65870" y="437953"/>
                  <a:pt x="100772" y="596647"/>
                </a:cubicBezTo>
                <a:cubicBezTo>
                  <a:pt x="239457" y="728891"/>
                  <a:pt x="522585" y="720532"/>
                  <a:pt x="655652" y="587876"/>
                </a:cubicBezTo>
                <a:close/>
                <a:moveTo>
                  <a:pt x="53493" y="292552"/>
                </a:moveTo>
                <a:cubicBezTo>
                  <a:pt x="66512" y="221153"/>
                  <a:pt x="106254" y="162774"/>
                  <a:pt x="158878" y="120839"/>
                </a:cubicBezTo>
                <a:cubicBezTo>
                  <a:pt x="108857" y="177849"/>
                  <a:pt x="75693" y="251302"/>
                  <a:pt x="69252" y="333116"/>
                </a:cubicBezTo>
                <a:cubicBezTo>
                  <a:pt x="68567" y="342572"/>
                  <a:pt x="102965" y="342846"/>
                  <a:pt x="104061" y="331883"/>
                </a:cubicBezTo>
                <a:cubicBezTo>
                  <a:pt x="113517" y="244588"/>
                  <a:pt x="136814" y="160444"/>
                  <a:pt x="208623" y="103983"/>
                </a:cubicBezTo>
                <a:cubicBezTo>
                  <a:pt x="234113" y="83975"/>
                  <a:pt x="262070" y="68078"/>
                  <a:pt x="291396" y="56019"/>
                </a:cubicBezTo>
                <a:cubicBezTo>
                  <a:pt x="423641" y="23814"/>
                  <a:pt x="568356" y="71778"/>
                  <a:pt x="608784" y="231020"/>
                </a:cubicBezTo>
                <a:cubicBezTo>
                  <a:pt x="613169" y="248561"/>
                  <a:pt x="667164" y="242395"/>
                  <a:pt x="663737" y="229102"/>
                </a:cubicBezTo>
                <a:cubicBezTo>
                  <a:pt x="635507" y="122347"/>
                  <a:pt x="556434" y="59856"/>
                  <a:pt x="462013" y="34777"/>
                </a:cubicBezTo>
                <a:cubicBezTo>
                  <a:pt x="524777" y="44507"/>
                  <a:pt x="584117" y="74245"/>
                  <a:pt x="629614" y="126869"/>
                </a:cubicBezTo>
                <a:cubicBezTo>
                  <a:pt x="770767" y="290496"/>
                  <a:pt x="695257" y="557179"/>
                  <a:pt x="497780" y="636662"/>
                </a:cubicBezTo>
                <a:cubicBezTo>
                  <a:pt x="259466" y="732454"/>
                  <a:pt x="6899" y="549778"/>
                  <a:pt x="53493" y="29255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27"/>
          <p:cNvSpPr/>
          <p:nvPr/>
        </p:nvSpPr>
        <p:spPr>
          <a:xfrm>
            <a:off x="2640617" y="3218751"/>
            <a:ext cx="1261065" cy="550323"/>
          </a:xfrm>
          <a:custGeom>
            <a:avLst/>
            <a:gdLst/>
            <a:ahLst/>
            <a:cxnLst/>
            <a:rect l="l" t="t" r="r" b="b"/>
            <a:pathLst>
              <a:path w="1616750" h="705542" extrusionOk="0">
                <a:moveTo>
                  <a:pt x="409500" y="690283"/>
                </a:moveTo>
                <a:cubicBezTo>
                  <a:pt x="587928" y="707688"/>
                  <a:pt x="767452" y="713992"/>
                  <a:pt x="945058" y="688639"/>
                </a:cubicBezTo>
                <a:cubicBezTo>
                  <a:pt x="1110603" y="665068"/>
                  <a:pt x="1303146" y="625600"/>
                  <a:pt x="1451014" y="544197"/>
                </a:cubicBezTo>
                <a:cubicBezTo>
                  <a:pt x="1559139" y="484721"/>
                  <a:pt x="1652464" y="352751"/>
                  <a:pt x="1603267" y="222562"/>
                </a:cubicBezTo>
                <a:cubicBezTo>
                  <a:pt x="1562976" y="115669"/>
                  <a:pt x="1440050" y="66334"/>
                  <a:pt x="1337406" y="41393"/>
                </a:cubicBezTo>
                <a:cubicBezTo>
                  <a:pt x="1171723" y="1240"/>
                  <a:pt x="998504" y="-7257"/>
                  <a:pt x="827887" y="11518"/>
                </a:cubicBezTo>
                <a:cubicBezTo>
                  <a:pt x="572031" y="-31376"/>
                  <a:pt x="246832" y="45642"/>
                  <a:pt x="75394" y="240788"/>
                </a:cubicBezTo>
                <a:cubicBezTo>
                  <a:pt x="-6420" y="333976"/>
                  <a:pt x="-35884" y="478829"/>
                  <a:pt x="59908" y="573524"/>
                </a:cubicBezTo>
                <a:cubicBezTo>
                  <a:pt x="147888" y="660682"/>
                  <a:pt x="293563" y="678909"/>
                  <a:pt x="409500" y="690283"/>
                </a:cubicBezTo>
                <a:close/>
                <a:moveTo>
                  <a:pt x="334676" y="111558"/>
                </a:moveTo>
                <a:cubicBezTo>
                  <a:pt x="453216" y="55509"/>
                  <a:pt x="574909" y="32760"/>
                  <a:pt x="700164" y="30978"/>
                </a:cubicBezTo>
                <a:cubicBezTo>
                  <a:pt x="551749" y="59346"/>
                  <a:pt x="407445" y="107721"/>
                  <a:pt x="273829" y="173501"/>
                </a:cubicBezTo>
                <a:cubicBezTo>
                  <a:pt x="238199" y="191042"/>
                  <a:pt x="309734" y="202965"/>
                  <a:pt x="327961" y="194057"/>
                </a:cubicBezTo>
                <a:cubicBezTo>
                  <a:pt x="624929" y="48930"/>
                  <a:pt x="975755" y="-9860"/>
                  <a:pt x="1300405" y="69898"/>
                </a:cubicBezTo>
                <a:cubicBezTo>
                  <a:pt x="1451973" y="107173"/>
                  <a:pt x="1605733" y="226536"/>
                  <a:pt x="1514327" y="396878"/>
                </a:cubicBezTo>
                <a:cubicBezTo>
                  <a:pt x="1428813" y="556120"/>
                  <a:pt x="1188717" y="597233"/>
                  <a:pt x="1026871" y="628341"/>
                </a:cubicBezTo>
                <a:cubicBezTo>
                  <a:pt x="849403" y="662327"/>
                  <a:pt x="667275" y="673290"/>
                  <a:pt x="487065" y="660682"/>
                </a:cubicBezTo>
                <a:cubicBezTo>
                  <a:pt x="343583" y="650679"/>
                  <a:pt x="99376" y="642045"/>
                  <a:pt x="67993" y="459369"/>
                </a:cubicBezTo>
                <a:cubicBezTo>
                  <a:pt x="39078" y="291219"/>
                  <a:pt x="203527" y="173638"/>
                  <a:pt x="334676" y="1115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grpSp>
        <p:nvGrpSpPr>
          <p:cNvPr id="233" name="Google Shape;233;p28"/>
          <p:cNvGrpSpPr/>
          <p:nvPr/>
        </p:nvGrpSpPr>
        <p:grpSpPr>
          <a:xfrm>
            <a:off x="1483654" y="1615466"/>
            <a:ext cx="590227" cy="458728"/>
            <a:chOff x="1752280" y="2229185"/>
            <a:chExt cx="754573" cy="586459"/>
          </a:xfrm>
        </p:grpSpPr>
        <p:sp>
          <p:nvSpPr>
            <p:cNvPr id="234" name="Google Shape;234;p28"/>
            <p:cNvSpPr/>
            <p:nvPr/>
          </p:nvSpPr>
          <p:spPr>
            <a:xfrm>
              <a:off x="1871884" y="2229185"/>
              <a:ext cx="634969" cy="393139"/>
            </a:xfrm>
            <a:custGeom>
              <a:avLst/>
              <a:gdLst/>
              <a:ahLst/>
              <a:cxnLst/>
              <a:rect l="l" t="t" r="r" b="b"/>
              <a:pathLst>
                <a:path w="634969" h="393139" extrusionOk="0">
                  <a:moveTo>
                    <a:pt x="571772" y="2897"/>
                  </a:moveTo>
                  <a:cubicBezTo>
                    <a:pt x="408555" y="81695"/>
                    <a:pt x="272062" y="191191"/>
                    <a:pt x="168733" y="338374"/>
                  </a:cubicBezTo>
                  <a:cubicBezTo>
                    <a:pt x="130910" y="307950"/>
                    <a:pt x="92812" y="277938"/>
                    <a:pt x="53070" y="249845"/>
                  </a:cubicBezTo>
                  <a:cubicBezTo>
                    <a:pt x="42518" y="242308"/>
                    <a:pt x="-9557" y="250393"/>
                    <a:pt x="1543" y="260808"/>
                  </a:cubicBezTo>
                  <a:cubicBezTo>
                    <a:pt x="48411" y="304936"/>
                    <a:pt x="98294" y="345089"/>
                    <a:pt x="148040" y="385927"/>
                  </a:cubicBezTo>
                  <a:cubicBezTo>
                    <a:pt x="161196" y="396753"/>
                    <a:pt x="200801" y="395794"/>
                    <a:pt x="210942" y="380308"/>
                  </a:cubicBezTo>
                  <a:cubicBezTo>
                    <a:pt x="313723" y="222985"/>
                    <a:pt x="452409" y="98551"/>
                    <a:pt x="625355" y="23179"/>
                  </a:cubicBezTo>
                  <a:cubicBezTo>
                    <a:pt x="660163" y="7967"/>
                    <a:pt x="590683" y="-6285"/>
                    <a:pt x="571772" y="28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28"/>
            <p:cNvSpPr/>
            <p:nvPr/>
          </p:nvSpPr>
          <p:spPr>
            <a:xfrm>
              <a:off x="1752280" y="2308525"/>
              <a:ext cx="628754" cy="507119"/>
            </a:xfrm>
            <a:custGeom>
              <a:avLst/>
              <a:gdLst/>
              <a:ahLst/>
              <a:cxnLst/>
              <a:rect l="l" t="t" r="r" b="b"/>
              <a:pathLst>
                <a:path w="628754" h="507119" extrusionOk="0">
                  <a:moveTo>
                    <a:pt x="557897" y="123636"/>
                  </a:moveTo>
                  <a:cubicBezTo>
                    <a:pt x="553374" y="236147"/>
                    <a:pt x="548852" y="348795"/>
                    <a:pt x="544193" y="461306"/>
                  </a:cubicBezTo>
                  <a:cubicBezTo>
                    <a:pt x="389610" y="465417"/>
                    <a:pt x="235165" y="469666"/>
                    <a:pt x="80582" y="473640"/>
                  </a:cubicBezTo>
                  <a:cubicBezTo>
                    <a:pt x="79897" y="328650"/>
                    <a:pt x="79075" y="183524"/>
                    <a:pt x="79760" y="38534"/>
                  </a:cubicBezTo>
                  <a:cubicBezTo>
                    <a:pt x="179389" y="36752"/>
                    <a:pt x="279018" y="34286"/>
                    <a:pt x="378510" y="28119"/>
                  </a:cubicBezTo>
                  <a:cubicBezTo>
                    <a:pt x="405644" y="26474"/>
                    <a:pt x="425789" y="1533"/>
                    <a:pt x="386321" y="710"/>
                  </a:cubicBezTo>
                  <a:cubicBezTo>
                    <a:pt x="270658" y="-1756"/>
                    <a:pt x="154996" y="2766"/>
                    <a:pt x="39333" y="5644"/>
                  </a:cubicBezTo>
                  <a:cubicBezTo>
                    <a:pt x="29603" y="5918"/>
                    <a:pt x="-272" y="8933"/>
                    <a:pt x="2" y="23870"/>
                  </a:cubicBezTo>
                  <a:cubicBezTo>
                    <a:pt x="2332" y="179960"/>
                    <a:pt x="2880" y="336188"/>
                    <a:pt x="3702" y="492277"/>
                  </a:cubicBezTo>
                  <a:cubicBezTo>
                    <a:pt x="3839" y="506667"/>
                    <a:pt x="34810" y="507352"/>
                    <a:pt x="42759" y="507078"/>
                  </a:cubicBezTo>
                  <a:cubicBezTo>
                    <a:pt x="221461" y="502281"/>
                    <a:pt x="400025" y="494059"/>
                    <a:pt x="578727" y="489400"/>
                  </a:cubicBezTo>
                  <a:cubicBezTo>
                    <a:pt x="587772" y="489125"/>
                    <a:pt x="612165" y="486659"/>
                    <a:pt x="612850" y="473640"/>
                  </a:cubicBezTo>
                  <a:cubicBezTo>
                    <a:pt x="618195" y="356058"/>
                    <a:pt x="623540" y="238614"/>
                    <a:pt x="628747" y="121033"/>
                  </a:cubicBezTo>
                  <a:cubicBezTo>
                    <a:pt x="629569" y="101299"/>
                    <a:pt x="558719" y="101573"/>
                    <a:pt x="557897" y="1236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6" name="Google Shape;236;p28"/>
          <p:cNvGrpSpPr/>
          <p:nvPr/>
        </p:nvGrpSpPr>
        <p:grpSpPr>
          <a:xfrm>
            <a:off x="1483654" y="2433798"/>
            <a:ext cx="590227" cy="458728"/>
            <a:chOff x="1752280" y="2229185"/>
            <a:chExt cx="754573" cy="586459"/>
          </a:xfrm>
        </p:grpSpPr>
        <p:sp>
          <p:nvSpPr>
            <p:cNvPr id="237" name="Google Shape;237;p28"/>
            <p:cNvSpPr/>
            <p:nvPr/>
          </p:nvSpPr>
          <p:spPr>
            <a:xfrm>
              <a:off x="1871884" y="2229185"/>
              <a:ext cx="634969" cy="393139"/>
            </a:xfrm>
            <a:custGeom>
              <a:avLst/>
              <a:gdLst/>
              <a:ahLst/>
              <a:cxnLst/>
              <a:rect l="l" t="t" r="r" b="b"/>
              <a:pathLst>
                <a:path w="634969" h="393139" extrusionOk="0">
                  <a:moveTo>
                    <a:pt x="571772" y="2897"/>
                  </a:moveTo>
                  <a:cubicBezTo>
                    <a:pt x="408555" y="81695"/>
                    <a:pt x="272062" y="191191"/>
                    <a:pt x="168733" y="338374"/>
                  </a:cubicBezTo>
                  <a:cubicBezTo>
                    <a:pt x="130910" y="307950"/>
                    <a:pt x="92812" y="277938"/>
                    <a:pt x="53070" y="249845"/>
                  </a:cubicBezTo>
                  <a:cubicBezTo>
                    <a:pt x="42518" y="242308"/>
                    <a:pt x="-9557" y="250393"/>
                    <a:pt x="1543" y="260808"/>
                  </a:cubicBezTo>
                  <a:cubicBezTo>
                    <a:pt x="48411" y="304936"/>
                    <a:pt x="98294" y="345089"/>
                    <a:pt x="148040" y="385927"/>
                  </a:cubicBezTo>
                  <a:cubicBezTo>
                    <a:pt x="161196" y="396753"/>
                    <a:pt x="200801" y="395794"/>
                    <a:pt x="210942" y="380308"/>
                  </a:cubicBezTo>
                  <a:cubicBezTo>
                    <a:pt x="313723" y="222985"/>
                    <a:pt x="452409" y="98551"/>
                    <a:pt x="625355" y="23179"/>
                  </a:cubicBezTo>
                  <a:cubicBezTo>
                    <a:pt x="660163" y="7967"/>
                    <a:pt x="590683" y="-6285"/>
                    <a:pt x="571772" y="28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 name="Google Shape;238;p28"/>
            <p:cNvSpPr/>
            <p:nvPr/>
          </p:nvSpPr>
          <p:spPr>
            <a:xfrm>
              <a:off x="1752280" y="2308525"/>
              <a:ext cx="628754" cy="507119"/>
            </a:xfrm>
            <a:custGeom>
              <a:avLst/>
              <a:gdLst/>
              <a:ahLst/>
              <a:cxnLst/>
              <a:rect l="l" t="t" r="r" b="b"/>
              <a:pathLst>
                <a:path w="628754" h="507119" extrusionOk="0">
                  <a:moveTo>
                    <a:pt x="557897" y="123636"/>
                  </a:moveTo>
                  <a:cubicBezTo>
                    <a:pt x="553374" y="236147"/>
                    <a:pt x="548852" y="348795"/>
                    <a:pt x="544193" y="461306"/>
                  </a:cubicBezTo>
                  <a:cubicBezTo>
                    <a:pt x="389610" y="465417"/>
                    <a:pt x="235165" y="469666"/>
                    <a:pt x="80582" y="473640"/>
                  </a:cubicBezTo>
                  <a:cubicBezTo>
                    <a:pt x="79897" y="328650"/>
                    <a:pt x="79075" y="183524"/>
                    <a:pt x="79760" y="38534"/>
                  </a:cubicBezTo>
                  <a:cubicBezTo>
                    <a:pt x="179389" y="36752"/>
                    <a:pt x="279018" y="34286"/>
                    <a:pt x="378510" y="28119"/>
                  </a:cubicBezTo>
                  <a:cubicBezTo>
                    <a:pt x="405644" y="26474"/>
                    <a:pt x="425789" y="1533"/>
                    <a:pt x="386321" y="710"/>
                  </a:cubicBezTo>
                  <a:cubicBezTo>
                    <a:pt x="270658" y="-1756"/>
                    <a:pt x="154996" y="2766"/>
                    <a:pt x="39333" y="5644"/>
                  </a:cubicBezTo>
                  <a:cubicBezTo>
                    <a:pt x="29603" y="5918"/>
                    <a:pt x="-272" y="8933"/>
                    <a:pt x="2" y="23870"/>
                  </a:cubicBezTo>
                  <a:cubicBezTo>
                    <a:pt x="2332" y="179960"/>
                    <a:pt x="2880" y="336188"/>
                    <a:pt x="3702" y="492277"/>
                  </a:cubicBezTo>
                  <a:cubicBezTo>
                    <a:pt x="3839" y="506667"/>
                    <a:pt x="34810" y="507352"/>
                    <a:pt x="42759" y="507078"/>
                  </a:cubicBezTo>
                  <a:cubicBezTo>
                    <a:pt x="221461" y="502281"/>
                    <a:pt x="400025" y="494059"/>
                    <a:pt x="578727" y="489400"/>
                  </a:cubicBezTo>
                  <a:cubicBezTo>
                    <a:pt x="587772" y="489125"/>
                    <a:pt x="612165" y="486659"/>
                    <a:pt x="612850" y="473640"/>
                  </a:cubicBezTo>
                  <a:cubicBezTo>
                    <a:pt x="618195" y="356058"/>
                    <a:pt x="623540" y="238614"/>
                    <a:pt x="628747" y="121033"/>
                  </a:cubicBezTo>
                  <a:cubicBezTo>
                    <a:pt x="629569" y="101299"/>
                    <a:pt x="558719" y="101573"/>
                    <a:pt x="557897" y="1236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9" name="Google Shape;239;p28"/>
          <p:cNvGrpSpPr/>
          <p:nvPr/>
        </p:nvGrpSpPr>
        <p:grpSpPr>
          <a:xfrm>
            <a:off x="1483654" y="3252129"/>
            <a:ext cx="590227" cy="458728"/>
            <a:chOff x="1752280" y="2229185"/>
            <a:chExt cx="754573" cy="586459"/>
          </a:xfrm>
        </p:grpSpPr>
        <p:sp>
          <p:nvSpPr>
            <p:cNvPr id="240" name="Google Shape;240;p28"/>
            <p:cNvSpPr/>
            <p:nvPr/>
          </p:nvSpPr>
          <p:spPr>
            <a:xfrm>
              <a:off x="1871884" y="2229185"/>
              <a:ext cx="634969" cy="393139"/>
            </a:xfrm>
            <a:custGeom>
              <a:avLst/>
              <a:gdLst/>
              <a:ahLst/>
              <a:cxnLst/>
              <a:rect l="l" t="t" r="r" b="b"/>
              <a:pathLst>
                <a:path w="634969" h="393139" extrusionOk="0">
                  <a:moveTo>
                    <a:pt x="571772" y="2897"/>
                  </a:moveTo>
                  <a:cubicBezTo>
                    <a:pt x="408555" y="81695"/>
                    <a:pt x="272062" y="191191"/>
                    <a:pt x="168733" y="338374"/>
                  </a:cubicBezTo>
                  <a:cubicBezTo>
                    <a:pt x="130910" y="307950"/>
                    <a:pt x="92812" y="277938"/>
                    <a:pt x="53070" y="249845"/>
                  </a:cubicBezTo>
                  <a:cubicBezTo>
                    <a:pt x="42518" y="242308"/>
                    <a:pt x="-9557" y="250393"/>
                    <a:pt x="1543" y="260808"/>
                  </a:cubicBezTo>
                  <a:cubicBezTo>
                    <a:pt x="48411" y="304936"/>
                    <a:pt x="98294" y="345089"/>
                    <a:pt x="148040" y="385927"/>
                  </a:cubicBezTo>
                  <a:cubicBezTo>
                    <a:pt x="161196" y="396753"/>
                    <a:pt x="200801" y="395794"/>
                    <a:pt x="210942" y="380308"/>
                  </a:cubicBezTo>
                  <a:cubicBezTo>
                    <a:pt x="313723" y="222985"/>
                    <a:pt x="452409" y="98551"/>
                    <a:pt x="625355" y="23179"/>
                  </a:cubicBezTo>
                  <a:cubicBezTo>
                    <a:pt x="660163" y="7967"/>
                    <a:pt x="590683" y="-6285"/>
                    <a:pt x="571772" y="289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28"/>
            <p:cNvSpPr/>
            <p:nvPr/>
          </p:nvSpPr>
          <p:spPr>
            <a:xfrm>
              <a:off x="1752280" y="2308525"/>
              <a:ext cx="628754" cy="507119"/>
            </a:xfrm>
            <a:custGeom>
              <a:avLst/>
              <a:gdLst/>
              <a:ahLst/>
              <a:cxnLst/>
              <a:rect l="l" t="t" r="r" b="b"/>
              <a:pathLst>
                <a:path w="628754" h="507119" extrusionOk="0">
                  <a:moveTo>
                    <a:pt x="557897" y="123636"/>
                  </a:moveTo>
                  <a:cubicBezTo>
                    <a:pt x="553374" y="236147"/>
                    <a:pt x="548852" y="348795"/>
                    <a:pt x="544193" y="461306"/>
                  </a:cubicBezTo>
                  <a:cubicBezTo>
                    <a:pt x="389610" y="465417"/>
                    <a:pt x="235165" y="469666"/>
                    <a:pt x="80582" y="473640"/>
                  </a:cubicBezTo>
                  <a:cubicBezTo>
                    <a:pt x="79897" y="328650"/>
                    <a:pt x="79075" y="183524"/>
                    <a:pt x="79760" y="38534"/>
                  </a:cubicBezTo>
                  <a:cubicBezTo>
                    <a:pt x="179389" y="36752"/>
                    <a:pt x="279018" y="34286"/>
                    <a:pt x="378510" y="28119"/>
                  </a:cubicBezTo>
                  <a:cubicBezTo>
                    <a:pt x="405644" y="26474"/>
                    <a:pt x="425789" y="1533"/>
                    <a:pt x="386321" y="710"/>
                  </a:cubicBezTo>
                  <a:cubicBezTo>
                    <a:pt x="270658" y="-1756"/>
                    <a:pt x="154996" y="2766"/>
                    <a:pt x="39333" y="5644"/>
                  </a:cubicBezTo>
                  <a:cubicBezTo>
                    <a:pt x="29603" y="5918"/>
                    <a:pt x="-272" y="8933"/>
                    <a:pt x="2" y="23870"/>
                  </a:cubicBezTo>
                  <a:cubicBezTo>
                    <a:pt x="2332" y="179960"/>
                    <a:pt x="2880" y="336188"/>
                    <a:pt x="3702" y="492277"/>
                  </a:cubicBezTo>
                  <a:cubicBezTo>
                    <a:pt x="3839" y="506667"/>
                    <a:pt x="34810" y="507352"/>
                    <a:pt x="42759" y="507078"/>
                  </a:cubicBezTo>
                  <a:cubicBezTo>
                    <a:pt x="221461" y="502281"/>
                    <a:pt x="400025" y="494059"/>
                    <a:pt x="578727" y="489400"/>
                  </a:cubicBezTo>
                  <a:cubicBezTo>
                    <a:pt x="587772" y="489125"/>
                    <a:pt x="612165" y="486659"/>
                    <a:pt x="612850" y="473640"/>
                  </a:cubicBezTo>
                  <a:cubicBezTo>
                    <a:pt x="618195" y="356058"/>
                    <a:pt x="623540" y="238614"/>
                    <a:pt x="628747" y="121033"/>
                  </a:cubicBezTo>
                  <a:cubicBezTo>
                    <a:pt x="629569" y="101299"/>
                    <a:pt x="558719" y="101573"/>
                    <a:pt x="557897" y="12363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2" name="Google Shape;242;p28"/>
          <p:cNvSpPr txBox="1"/>
          <p:nvPr/>
        </p:nvSpPr>
        <p:spPr>
          <a:xfrm>
            <a:off x="2280504" y="3299827"/>
            <a:ext cx="5892389"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dirty="0">
                <a:latin typeface="Poppins"/>
                <a:ea typeface="Poppins"/>
                <a:cs typeface="Poppins"/>
                <a:sym typeface="Poppins"/>
              </a:rPr>
              <a:t>Post 4 </a:t>
            </a:r>
            <a:r>
              <a:rPr lang="en" sz="1900" b="1" dirty="0">
                <a:latin typeface="Poppins"/>
                <a:ea typeface="Poppins"/>
                <a:cs typeface="Poppins"/>
                <a:sym typeface="Poppins"/>
              </a:rPr>
              <a:t>photos </a:t>
            </a:r>
            <a:r>
              <a:rPr lang="en" sz="1900" dirty="0">
                <a:latin typeface="Poppins"/>
                <a:ea typeface="Poppins"/>
                <a:cs typeface="Poppins"/>
                <a:sym typeface="Poppins"/>
              </a:rPr>
              <a:t>a month for a 30% lift in exposure</a:t>
            </a:r>
            <a:endParaRPr sz="1900" dirty="0">
              <a:latin typeface="Poppins"/>
              <a:ea typeface="Poppins"/>
              <a:cs typeface="Poppins"/>
              <a:sym typeface="Poppins"/>
            </a:endParaRPr>
          </a:p>
        </p:txBody>
      </p:sp>
      <p:sp>
        <p:nvSpPr>
          <p:cNvPr id="243" name="Google Shape;243;p28"/>
          <p:cNvSpPr txBox="1"/>
          <p:nvPr/>
        </p:nvSpPr>
        <p:spPr>
          <a:xfrm>
            <a:off x="71925" y="95525"/>
            <a:ext cx="6382200" cy="70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400" b="1">
                <a:solidFill>
                  <a:srgbClr val="595959"/>
                </a:solidFill>
                <a:highlight>
                  <a:srgbClr val="FAFC74"/>
                </a:highlight>
                <a:latin typeface="Poppins"/>
                <a:ea typeface="Poppins"/>
                <a:cs typeface="Poppins"/>
                <a:sym typeface="Poppins"/>
              </a:rPr>
              <a:t>Three Fundamentals</a:t>
            </a:r>
            <a:endParaRPr sz="2300">
              <a:solidFill>
                <a:srgbClr val="595959"/>
              </a:solidFill>
              <a:latin typeface="Poppins"/>
              <a:ea typeface="Poppins"/>
              <a:cs typeface="Poppins"/>
              <a:sym typeface="Poppins"/>
            </a:endParaRPr>
          </a:p>
        </p:txBody>
      </p:sp>
      <p:sp>
        <p:nvSpPr>
          <p:cNvPr id="244" name="Google Shape;244;p28"/>
          <p:cNvSpPr txBox="1"/>
          <p:nvPr/>
        </p:nvSpPr>
        <p:spPr>
          <a:xfrm>
            <a:off x="2280504" y="2311446"/>
            <a:ext cx="5892389"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dirty="0">
                <a:latin typeface="Poppins"/>
                <a:ea typeface="Poppins"/>
                <a:cs typeface="Poppins"/>
                <a:sym typeface="Poppins"/>
              </a:rPr>
              <a:t>Respond to 30% of your </a:t>
            </a:r>
            <a:r>
              <a:rPr lang="en" sz="1900" b="1" dirty="0">
                <a:latin typeface="Poppins"/>
                <a:ea typeface="Poppins"/>
                <a:cs typeface="Poppins"/>
                <a:sym typeface="Poppins"/>
              </a:rPr>
              <a:t>reviews </a:t>
            </a:r>
            <a:r>
              <a:rPr lang="en" sz="1900" dirty="0">
                <a:latin typeface="Poppins"/>
                <a:ea typeface="Poppins"/>
                <a:cs typeface="Poppins"/>
                <a:sym typeface="Poppins"/>
              </a:rPr>
              <a:t>for an 80% lift in conversions</a:t>
            </a:r>
            <a:endParaRPr sz="1900" dirty="0">
              <a:latin typeface="Poppins"/>
              <a:ea typeface="Poppins"/>
              <a:cs typeface="Poppins"/>
              <a:sym typeface="Poppins"/>
            </a:endParaRPr>
          </a:p>
        </p:txBody>
      </p:sp>
      <p:sp>
        <p:nvSpPr>
          <p:cNvPr id="245" name="Google Shape;245;p28"/>
          <p:cNvSpPr txBox="1"/>
          <p:nvPr/>
        </p:nvSpPr>
        <p:spPr>
          <a:xfrm>
            <a:off x="2280504" y="1615477"/>
            <a:ext cx="7598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dirty="0">
                <a:latin typeface="Poppins"/>
                <a:ea typeface="Poppins"/>
                <a:cs typeface="Poppins"/>
                <a:sym typeface="Poppins"/>
              </a:rPr>
              <a:t>Up to date </a:t>
            </a:r>
            <a:r>
              <a:rPr lang="en" sz="1900" b="1" dirty="0">
                <a:latin typeface="Poppins"/>
                <a:ea typeface="Poppins"/>
                <a:cs typeface="Poppins"/>
                <a:sym typeface="Poppins"/>
              </a:rPr>
              <a:t>hours </a:t>
            </a:r>
            <a:r>
              <a:rPr lang="en" sz="1900" dirty="0">
                <a:latin typeface="Poppins"/>
                <a:ea typeface="Poppins"/>
                <a:cs typeface="Poppins"/>
                <a:sym typeface="Poppins"/>
              </a:rPr>
              <a:t>are critical</a:t>
            </a:r>
            <a:endParaRPr sz="1900" dirty="0">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txBox="1">
            <a:spLocks noGrp="1"/>
          </p:cNvSpPr>
          <p:nvPr>
            <p:ph type="title"/>
          </p:nvPr>
        </p:nvSpPr>
        <p:spPr>
          <a:xfrm>
            <a:off x="663750" y="2350750"/>
            <a:ext cx="7816500" cy="8034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t>MAXIMIZE WITH LOCL</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p:nvPr/>
        </p:nvSpPr>
        <p:spPr>
          <a:xfrm>
            <a:off x="4829650" y="462875"/>
            <a:ext cx="4157100" cy="43119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spcBef>
                <a:spcPts val="0"/>
              </a:spcBef>
              <a:spcAft>
                <a:spcPts val="0"/>
              </a:spcAft>
              <a:buNone/>
            </a:pPr>
            <a:r>
              <a:rPr lang="en" sz="2000" dirty="0">
                <a:solidFill>
                  <a:srgbClr val="595959"/>
                </a:solidFill>
                <a:latin typeface="Poppins Medium"/>
                <a:ea typeface="Poppins Medium"/>
                <a:cs typeface="Poppins Medium"/>
                <a:sym typeface="Poppins Medium"/>
              </a:rPr>
              <a:t>If you’re thinking that this </a:t>
            </a:r>
            <a:r>
              <a:rPr lang="en" sz="2000" b="1" dirty="0">
                <a:solidFill>
                  <a:srgbClr val="595959"/>
                </a:solidFill>
                <a:latin typeface="Poppins"/>
                <a:ea typeface="Poppins"/>
                <a:cs typeface="Poppins"/>
                <a:sym typeface="Poppins"/>
              </a:rPr>
              <a:t>sounds like a lot to manage</a:t>
            </a:r>
            <a:r>
              <a:rPr lang="en" sz="2000" dirty="0">
                <a:solidFill>
                  <a:srgbClr val="595959"/>
                </a:solidFill>
                <a:latin typeface="Poppins Medium"/>
                <a:ea typeface="Poppins Medium"/>
                <a:cs typeface="Poppins Medium"/>
                <a:sym typeface="Poppins Medium"/>
              </a:rPr>
              <a:t> - you’re right! </a:t>
            </a:r>
            <a:endParaRPr sz="2000" dirty="0">
              <a:solidFill>
                <a:srgbClr val="595959"/>
              </a:solidFill>
              <a:latin typeface="Poppins Medium"/>
              <a:ea typeface="Poppins Medium"/>
              <a:cs typeface="Poppins Medium"/>
              <a:sym typeface="Poppins Medium"/>
            </a:endParaRPr>
          </a:p>
          <a:p>
            <a:pPr marL="0" lvl="0" indent="0" algn="l" rtl="0">
              <a:spcBef>
                <a:spcPts val="0"/>
              </a:spcBef>
              <a:spcAft>
                <a:spcPts val="0"/>
              </a:spcAft>
              <a:buNone/>
            </a:pPr>
            <a:endParaRPr sz="2000" dirty="0">
              <a:solidFill>
                <a:srgbClr val="595959"/>
              </a:solidFill>
              <a:latin typeface="Poppins Medium"/>
              <a:ea typeface="Poppins Medium"/>
              <a:cs typeface="Poppins Medium"/>
              <a:sym typeface="Poppins Medium"/>
            </a:endParaRPr>
          </a:p>
          <a:p>
            <a:pPr marL="0" lvl="0" indent="0" algn="l" rtl="0">
              <a:spcBef>
                <a:spcPts val="0"/>
              </a:spcBef>
              <a:spcAft>
                <a:spcPts val="0"/>
              </a:spcAft>
              <a:buNone/>
            </a:pPr>
            <a:r>
              <a:rPr lang="en" sz="2000" dirty="0">
                <a:solidFill>
                  <a:srgbClr val="595959"/>
                </a:solidFill>
                <a:latin typeface="Poppins Medium"/>
                <a:ea typeface="Poppins Medium"/>
                <a:cs typeface="Poppins Medium"/>
                <a:sym typeface="Poppins Medium"/>
              </a:rPr>
              <a:t>That’s why Travel Oregon has teamed up with Oregon-based company, Locl, to offer you a </a:t>
            </a:r>
            <a:r>
              <a:rPr lang="en" sz="2000" b="1" dirty="0">
                <a:solidFill>
                  <a:srgbClr val="595959"/>
                </a:solidFill>
                <a:latin typeface="Poppins"/>
                <a:ea typeface="Poppins"/>
                <a:cs typeface="Poppins"/>
                <a:sym typeface="Poppins"/>
              </a:rPr>
              <a:t>free way to manage and maximize your Google My Business profile</a:t>
            </a:r>
            <a:r>
              <a:rPr lang="en" sz="2000" dirty="0">
                <a:solidFill>
                  <a:srgbClr val="595959"/>
                </a:solidFill>
                <a:latin typeface="Poppins Medium"/>
                <a:ea typeface="Poppins Medium"/>
                <a:cs typeface="Poppins Medium"/>
                <a:sym typeface="Poppins Medium"/>
              </a:rPr>
              <a:t> without all the clutter.</a:t>
            </a:r>
            <a:endParaRPr sz="2000" dirty="0">
              <a:solidFill>
                <a:srgbClr val="595959"/>
              </a:solidFill>
              <a:latin typeface="Poppins Medium"/>
              <a:ea typeface="Poppins Medium"/>
              <a:cs typeface="Poppins Medium"/>
              <a:sym typeface="Poppins Medium"/>
            </a:endParaRPr>
          </a:p>
          <a:p>
            <a:pPr marL="0" lvl="0" indent="0" algn="l" rtl="0">
              <a:spcBef>
                <a:spcPts val="0"/>
              </a:spcBef>
              <a:spcAft>
                <a:spcPts val="0"/>
              </a:spcAft>
              <a:buNone/>
            </a:pPr>
            <a:endParaRPr sz="1300" dirty="0">
              <a:solidFill>
                <a:srgbClr val="595959"/>
              </a:solidFill>
              <a:latin typeface="Poppins Medium"/>
              <a:ea typeface="Poppins Medium"/>
              <a:cs typeface="Poppins Medium"/>
              <a:sym typeface="Poppins Medium"/>
            </a:endParaRPr>
          </a:p>
          <a:p>
            <a:pPr marL="0" lvl="0" indent="0" algn="l" rtl="0">
              <a:spcBef>
                <a:spcPts val="0"/>
              </a:spcBef>
              <a:spcAft>
                <a:spcPts val="0"/>
              </a:spcAft>
              <a:buNone/>
            </a:pPr>
            <a:endParaRPr sz="1300" dirty="0">
              <a:solidFill>
                <a:srgbClr val="595959"/>
              </a:solidFill>
              <a:latin typeface="Poppins Medium"/>
              <a:ea typeface="Poppins Medium"/>
              <a:cs typeface="Poppins Medium"/>
              <a:sym typeface="Poppins Medium"/>
            </a:endParaRPr>
          </a:p>
        </p:txBody>
      </p:sp>
      <p:pic>
        <p:nvPicPr>
          <p:cNvPr id="257" name="Google Shape;257;p30"/>
          <p:cNvPicPr preferRelativeResize="0"/>
          <p:nvPr/>
        </p:nvPicPr>
        <p:blipFill rotWithShape="1">
          <a:blip r:embed="rId3">
            <a:alphaModFix/>
          </a:blip>
          <a:srcRect l="34764"/>
          <a:stretch/>
        </p:blipFill>
        <p:spPr>
          <a:xfrm>
            <a:off x="378450" y="943226"/>
            <a:ext cx="4088726" cy="2803025"/>
          </a:xfrm>
          <a:prstGeom prst="rect">
            <a:avLst/>
          </a:prstGeom>
          <a:noFill/>
          <a:ln>
            <a:noFill/>
          </a:ln>
        </p:spPr>
      </p:pic>
      <p:pic>
        <p:nvPicPr>
          <p:cNvPr id="258" name="Google Shape;258;p30"/>
          <p:cNvPicPr preferRelativeResize="0"/>
          <p:nvPr/>
        </p:nvPicPr>
        <p:blipFill>
          <a:blip r:embed="rId4">
            <a:alphaModFix/>
          </a:blip>
          <a:stretch>
            <a:fillRect/>
          </a:stretch>
        </p:blipFill>
        <p:spPr>
          <a:xfrm>
            <a:off x="910838" y="4051163"/>
            <a:ext cx="1313280" cy="461700"/>
          </a:xfrm>
          <a:prstGeom prst="rect">
            <a:avLst/>
          </a:prstGeom>
          <a:noFill/>
          <a:ln>
            <a:noFill/>
          </a:ln>
        </p:spPr>
      </p:pic>
      <p:pic>
        <p:nvPicPr>
          <p:cNvPr id="259" name="Google Shape;259;p30"/>
          <p:cNvPicPr preferRelativeResize="0"/>
          <p:nvPr/>
        </p:nvPicPr>
        <p:blipFill>
          <a:blip r:embed="rId5">
            <a:alphaModFix/>
          </a:blip>
          <a:stretch>
            <a:fillRect/>
          </a:stretch>
        </p:blipFill>
        <p:spPr>
          <a:xfrm>
            <a:off x="2778713" y="3938090"/>
            <a:ext cx="1313273" cy="687867"/>
          </a:xfrm>
          <a:prstGeom prst="rect">
            <a:avLst/>
          </a:prstGeom>
          <a:noFill/>
          <a:ln>
            <a:noFill/>
          </a:ln>
        </p:spPr>
      </p:pic>
      <p:sp>
        <p:nvSpPr>
          <p:cNvPr id="260" name="Google Shape;260;p30"/>
          <p:cNvSpPr txBox="1"/>
          <p:nvPr/>
        </p:nvSpPr>
        <p:spPr>
          <a:xfrm>
            <a:off x="2236963" y="3928025"/>
            <a:ext cx="528900" cy="70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400" b="1">
                <a:solidFill>
                  <a:schemeClr val="accent1"/>
                </a:solidFill>
                <a:latin typeface="Poppins"/>
                <a:ea typeface="Poppins"/>
                <a:cs typeface="Poppins"/>
                <a:sym typeface="Poppins"/>
              </a:rPr>
              <a:t>+</a:t>
            </a:r>
            <a:endParaRPr sz="2300">
              <a:solidFill>
                <a:schemeClr val="accent1"/>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9;p65">
            <a:extLst>
              <a:ext uri="{FF2B5EF4-FFF2-40B4-BE49-F238E27FC236}">
                <a16:creationId xmlns:a16="http://schemas.microsoft.com/office/drawing/2014/main" id="{7220666D-A34E-41DC-A146-FA89B8DC14D4}"/>
              </a:ext>
            </a:extLst>
          </p:cNvPr>
          <p:cNvPicPr preferRelativeResize="0"/>
          <p:nvPr/>
        </p:nvPicPr>
        <p:blipFill rotWithShape="1">
          <a:blip r:embed="rId3">
            <a:alphaModFix/>
          </a:blip>
          <a:srcRect r="67850"/>
          <a:stretch/>
        </p:blipFill>
        <p:spPr>
          <a:xfrm>
            <a:off x="6714943" y="928227"/>
            <a:ext cx="2362849" cy="3287050"/>
          </a:xfrm>
          <a:prstGeom prst="rect">
            <a:avLst/>
          </a:prstGeom>
          <a:noFill/>
          <a:ln>
            <a:noFill/>
          </a:ln>
        </p:spPr>
      </p:pic>
      <p:pic>
        <p:nvPicPr>
          <p:cNvPr id="3" name="Google Shape;830;p65">
            <a:extLst>
              <a:ext uri="{FF2B5EF4-FFF2-40B4-BE49-F238E27FC236}">
                <a16:creationId xmlns:a16="http://schemas.microsoft.com/office/drawing/2014/main" id="{487E14E8-535E-4CFE-B031-DC610BBA4A58}"/>
              </a:ext>
            </a:extLst>
          </p:cNvPr>
          <p:cNvPicPr preferRelativeResize="0"/>
          <p:nvPr/>
        </p:nvPicPr>
        <p:blipFill rotWithShape="1">
          <a:blip r:embed="rId4">
            <a:alphaModFix/>
          </a:blip>
          <a:srcRect/>
          <a:stretch/>
        </p:blipFill>
        <p:spPr>
          <a:xfrm>
            <a:off x="354418" y="248046"/>
            <a:ext cx="6360525" cy="4439646"/>
          </a:xfrm>
          <a:prstGeom prst="rect">
            <a:avLst/>
          </a:prstGeom>
          <a:noFill/>
          <a:ln>
            <a:noFill/>
          </a:ln>
        </p:spPr>
      </p:pic>
    </p:spTree>
    <p:extLst>
      <p:ext uri="{BB962C8B-B14F-4D97-AF65-F5344CB8AC3E}">
        <p14:creationId xmlns:p14="http://schemas.microsoft.com/office/powerpoint/2010/main" val="1888765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31"/>
          <p:cNvSpPr/>
          <p:nvPr/>
        </p:nvSpPr>
        <p:spPr>
          <a:xfrm>
            <a:off x="304800" y="306000"/>
            <a:ext cx="8754140" cy="4531500"/>
          </a:xfrm>
          <a:prstGeom prst="rect">
            <a:avLst/>
          </a:prstGeom>
          <a:solidFill>
            <a:schemeClr val="bg1">
              <a:alpha val="89390"/>
            </a:schemeClr>
          </a:solidFill>
          <a:ln>
            <a:noFill/>
          </a:ln>
        </p:spPr>
        <p:txBody>
          <a:bodyPr spcFirstLastPara="1" wrap="square" lIns="274300" tIns="274300" rIns="274300" bIns="274300" anchor="t" anchorCtr="0">
            <a:noAutofit/>
          </a:bodyPr>
          <a:lstStyle/>
          <a:p>
            <a:pPr marL="114300" lvl="0" algn="l" rtl="0">
              <a:spcBef>
                <a:spcPts val="0"/>
              </a:spcBef>
              <a:spcAft>
                <a:spcPts val="0"/>
              </a:spcAft>
              <a:buClr>
                <a:srgbClr val="595959"/>
              </a:buClr>
              <a:buSzPts val="1800"/>
            </a:pPr>
            <a:r>
              <a:rPr lang="en" sz="2800" b="1" dirty="0">
                <a:solidFill>
                  <a:srgbClr val="595959"/>
                </a:solidFill>
                <a:latin typeface="Poppins SemiBold" panose="00000700000000000000" pitchFamily="2" charset="0"/>
                <a:ea typeface="Poppins Medium"/>
                <a:cs typeface="Poppins SemiBold" panose="00000700000000000000" pitchFamily="2" charset="0"/>
                <a:sym typeface="Poppins Medium"/>
              </a:rPr>
              <a:t>WITH LOCL YOU GET:</a:t>
            </a:r>
          </a:p>
          <a:p>
            <a:pPr marL="114300" lvl="0" algn="l" rtl="0">
              <a:spcBef>
                <a:spcPts val="0"/>
              </a:spcBef>
              <a:spcAft>
                <a:spcPts val="0"/>
              </a:spcAft>
              <a:buClr>
                <a:srgbClr val="595959"/>
              </a:buClr>
              <a:buSzPts val="1800"/>
            </a:pPr>
            <a:endParaRPr lang="en" sz="1800" dirty="0">
              <a:solidFill>
                <a:srgbClr val="595959"/>
              </a:solidFill>
              <a:latin typeface="Poppins Medium"/>
              <a:ea typeface="Poppins Medium"/>
              <a:cs typeface="Poppins Medium"/>
              <a:sym typeface="Poppins Medium"/>
            </a:endParaRPr>
          </a:p>
          <a:p>
            <a:pPr marL="400050" lvl="0" indent="-285750" algn="l" rtl="0">
              <a:spcBef>
                <a:spcPts val="0"/>
              </a:spcBef>
              <a:spcAft>
                <a:spcPts val="0"/>
              </a:spcAft>
              <a:buClr>
                <a:srgbClr val="595959"/>
              </a:buClr>
              <a:buSzPts val="1800"/>
              <a:buFont typeface="Wingdings" panose="05000000000000000000" pitchFamily="2" charset="2"/>
              <a:buChar char="ü"/>
            </a:pPr>
            <a:r>
              <a:rPr lang="en" sz="1800" dirty="0">
                <a:solidFill>
                  <a:srgbClr val="595959"/>
                </a:solidFill>
                <a:latin typeface="Poppins Medium"/>
                <a:ea typeface="Poppins Medium"/>
                <a:cs typeface="Poppins Medium"/>
                <a:sym typeface="Poppins Medium"/>
              </a:rPr>
              <a:t>A handy dashboard to manage one or many locations – in the same place</a:t>
            </a:r>
            <a:endParaRPr sz="1800" dirty="0">
              <a:solidFill>
                <a:srgbClr val="595959"/>
              </a:solidFill>
              <a:latin typeface="Poppins Medium"/>
              <a:ea typeface="Poppins Medium"/>
              <a:cs typeface="Poppins Medium"/>
              <a:sym typeface="Poppins Medium"/>
            </a:endParaRPr>
          </a:p>
          <a:p>
            <a:pPr marL="400050" lvl="0" indent="-285750" algn="l" rtl="0">
              <a:spcBef>
                <a:spcPts val="1000"/>
              </a:spcBef>
              <a:spcAft>
                <a:spcPts val="0"/>
              </a:spcAft>
              <a:buClr>
                <a:srgbClr val="595959"/>
              </a:buClr>
              <a:buSzPts val="1800"/>
              <a:buFont typeface="Wingdings" panose="05000000000000000000" pitchFamily="2" charset="2"/>
              <a:buChar char="ü"/>
            </a:pPr>
            <a:r>
              <a:rPr lang="en" sz="1800" dirty="0">
                <a:solidFill>
                  <a:srgbClr val="595959"/>
                </a:solidFill>
                <a:latin typeface="Poppins Medium"/>
                <a:ea typeface="Poppins Medium"/>
                <a:cs typeface="Poppins Medium"/>
                <a:sym typeface="Poppins Medium"/>
              </a:rPr>
              <a:t>Alerts on Smart To-Do’s</a:t>
            </a:r>
            <a:endParaRPr lang="en-US" sz="1800" dirty="0">
              <a:solidFill>
                <a:srgbClr val="595959"/>
              </a:solidFill>
              <a:latin typeface="Poppins Medium"/>
              <a:ea typeface="Poppins Medium"/>
              <a:cs typeface="Poppins Medium"/>
              <a:sym typeface="Poppins Medium"/>
            </a:endParaRPr>
          </a:p>
          <a:p>
            <a:pPr marL="400050" lvl="0" indent="-285750" algn="l" rtl="0">
              <a:spcBef>
                <a:spcPts val="1000"/>
              </a:spcBef>
              <a:spcAft>
                <a:spcPts val="0"/>
              </a:spcAft>
              <a:buClr>
                <a:srgbClr val="595959"/>
              </a:buClr>
              <a:buSzPts val="1800"/>
              <a:buFont typeface="Wingdings" panose="05000000000000000000" pitchFamily="2" charset="2"/>
              <a:buChar char="ü"/>
            </a:pPr>
            <a:r>
              <a:rPr lang="en-US" sz="1800" dirty="0">
                <a:solidFill>
                  <a:srgbClr val="595959"/>
                </a:solidFill>
                <a:latin typeface="Poppins Medium"/>
                <a:ea typeface="Poppins Medium"/>
                <a:cs typeface="Poppins Medium"/>
                <a:sym typeface="Poppins Medium"/>
              </a:rPr>
              <a:t>Customer Reviews Center</a:t>
            </a:r>
          </a:p>
          <a:p>
            <a:pPr marL="400050" lvl="0" indent="-285750" algn="l" rtl="0">
              <a:spcBef>
                <a:spcPts val="1000"/>
              </a:spcBef>
              <a:spcAft>
                <a:spcPts val="0"/>
              </a:spcAft>
              <a:buClr>
                <a:srgbClr val="595959"/>
              </a:buClr>
              <a:buSzPts val="1800"/>
              <a:buFont typeface="Wingdings" panose="05000000000000000000" pitchFamily="2" charset="2"/>
              <a:buChar char="ü"/>
            </a:pPr>
            <a:r>
              <a:rPr lang="en" sz="1800" dirty="0">
                <a:solidFill>
                  <a:srgbClr val="595959"/>
                </a:solidFill>
                <a:latin typeface="Poppins Medium"/>
                <a:ea typeface="Poppins Medium"/>
                <a:cs typeface="Poppins Medium"/>
                <a:sym typeface="Poppins Medium"/>
              </a:rPr>
              <a:t>Manage your posts, offers and events</a:t>
            </a:r>
            <a:endParaRPr sz="1800" dirty="0">
              <a:solidFill>
                <a:srgbClr val="595959"/>
              </a:solidFill>
              <a:latin typeface="Poppins Medium"/>
              <a:ea typeface="Poppins Medium"/>
              <a:cs typeface="Poppins Medium"/>
              <a:sym typeface="Poppins Medium"/>
            </a:endParaRPr>
          </a:p>
          <a:p>
            <a:pPr marL="400050" lvl="0" indent="-285750" algn="l" rtl="0">
              <a:spcBef>
                <a:spcPts val="1000"/>
              </a:spcBef>
              <a:spcAft>
                <a:spcPts val="0"/>
              </a:spcAft>
              <a:buClr>
                <a:srgbClr val="595959"/>
              </a:buClr>
              <a:buSzPts val="1800"/>
              <a:buFont typeface="Wingdings" panose="05000000000000000000" pitchFamily="2" charset="2"/>
              <a:buChar char="ü"/>
            </a:pPr>
            <a:r>
              <a:rPr lang="en" sz="1800" dirty="0">
                <a:solidFill>
                  <a:srgbClr val="595959"/>
                </a:solidFill>
                <a:latin typeface="Poppins Medium"/>
                <a:ea typeface="Poppins Medium"/>
                <a:cs typeface="Poppins Medium"/>
                <a:sym typeface="Poppins Medium"/>
              </a:rPr>
              <a:t>Timely emails with actionable tips and recommendations</a:t>
            </a:r>
            <a:endParaRPr sz="1800" dirty="0">
              <a:solidFill>
                <a:srgbClr val="595959"/>
              </a:solidFill>
              <a:latin typeface="Poppins Medium"/>
              <a:ea typeface="Poppins Medium"/>
              <a:cs typeface="Poppins Medium"/>
              <a:sym typeface="Poppins Medium"/>
            </a:endParaRPr>
          </a:p>
          <a:p>
            <a:pPr marL="400050" lvl="0" indent="-285750" algn="l" rtl="0">
              <a:spcBef>
                <a:spcPts val="1000"/>
              </a:spcBef>
              <a:spcAft>
                <a:spcPts val="0"/>
              </a:spcAft>
              <a:buClr>
                <a:srgbClr val="595959"/>
              </a:buClr>
              <a:buSzPts val="1800"/>
              <a:buFont typeface="Wingdings" panose="05000000000000000000" pitchFamily="2" charset="2"/>
              <a:buChar char="ü"/>
            </a:pPr>
            <a:r>
              <a:rPr lang="en" sz="1800" dirty="0">
                <a:solidFill>
                  <a:srgbClr val="595959"/>
                </a:solidFill>
                <a:latin typeface="Poppins Medium"/>
                <a:ea typeface="Poppins Medium"/>
                <a:cs typeface="Poppins Medium"/>
                <a:sym typeface="Poppins Medium"/>
              </a:rPr>
              <a:t>View up to 18+ months of analytics data</a:t>
            </a:r>
            <a:endParaRPr sz="1800" dirty="0">
              <a:solidFill>
                <a:srgbClr val="595959"/>
              </a:solidFill>
              <a:latin typeface="Poppins Medium"/>
              <a:ea typeface="Poppins Medium"/>
              <a:cs typeface="Poppins Medium"/>
              <a:sym typeface="Poppins Medium"/>
            </a:endParaRPr>
          </a:p>
          <a:p>
            <a:pPr marL="400050" lvl="0" indent="-285750" algn="l" rtl="0">
              <a:spcBef>
                <a:spcPts val="1000"/>
              </a:spcBef>
              <a:spcAft>
                <a:spcPts val="0"/>
              </a:spcAft>
              <a:buClr>
                <a:srgbClr val="595959"/>
              </a:buClr>
              <a:buSzPts val="1800"/>
              <a:buFont typeface="Wingdings" panose="05000000000000000000" pitchFamily="2" charset="2"/>
              <a:buChar char="ü"/>
            </a:pPr>
            <a:r>
              <a:rPr lang="en" sz="1800" dirty="0">
                <a:solidFill>
                  <a:srgbClr val="595959"/>
                </a:solidFill>
                <a:latin typeface="Poppins Medium"/>
                <a:ea typeface="Poppins Medium"/>
                <a:cs typeface="Poppins Medium"/>
                <a:sym typeface="Poppins Medium"/>
              </a:rPr>
              <a:t>Access to real-person support</a:t>
            </a:r>
            <a:endParaRPr sz="1300" dirty="0">
              <a:solidFill>
                <a:srgbClr val="595959"/>
              </a:solidFill>
              <a:latin typeface="Poppins Medium"/>
              <a:ea typeface="Poppins Medium"/>
              <a:cs typeface="Poppins Medium"/>
              <a:sym typeface="Poppins Medium"/>
            </a:endParaRPr>
          </a:p>
          <a:p>
            <a:pPr marL="0" lvl="0" indent="0" algn="l" rtl="0">
              <a:spcBef>
                <a:spcPts val="0"/>
              </a:spcBef>
              <a:spcAft>
                <a:spcPts val="0"/>
              </a:spcAft>
              <a:buNone/>
            </a:pPr>
            <a:endParaRPr sz="1300" dirty="0">
              <a:solidFill>
                <a:srgbClr val="595959"/>
              </a:solidFill>
              <a:latin typeface="Poppins Medium"/>
              <a:ea typeface="Poppins Medium"/>
              <a:cs typeface="Poppins Medium"/>
              <a:sym typeface="Poppins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2"/>
          <p:cNvPicPr preferRelativeResize="0"/>
          <p:nvPr/>
        </p:nvPicPr>
        <p:blipFill>
          <a:blip r:embed="rId3">
            <a:alphaModFix/>
          </a:blip>
          <a:stretch>
            <a:fillRect/>
          </a:stretch>
        </p:blipFill>
        <p:spPr>
          <a:xfrm>
            <a:off x="152400" y="787164"/>
            <a:ext cx="8839199" cy="39532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663750" y="2350750"/>
            <a:ext cx="7816500" cy="8034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r>
              <a:rPr lang="en" dirty="0"/>
              <a:t>Why is this important?</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Placeholder 1"/>
          <p:cNvSpPr txBox="1">
            <a:spLocks/>
          </p:cNvSpPr>
          <p:nvPr/>
        </p:nvSpPr>
        <p:spPr>
          <a:xfrm>
            <a:off x="305263" y="405933"/>
            <a:ext cx="3352337" cy="8132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spc="200" dirty="0">
                <a:solidFill>
                  <a:srgbClr val="044A50"/>
                </a:solidFill>
                <a:latin typeface="Mark Pro Heavy"/>
                <a:ea typeface="Mark Pro Book"/>
                <a:cs typeface="Mark Pro Heavy"/>
              </a:rPr>
              <a:t>ADDITIONAL</a:t>
            </a:r>
          </a:p>
          <a:p>
            <a:r>
              <a:rPr lang="en-US" sz="2400" spc="200" dirty="0">
                <a:solidFill>
                  <a:srgbClr val="8EB1AE"/>
                </a:solidFill>
                <a:latin typeface="Mark Pro Heavy"/>
                <a:ea typeface="Mark Pro Book"/>
                <a:cs typeface="Mark Pro Heavy"/>
              </a:rPr>
              <a:t>RESOURCES</a:t>
            </a:r>
          </a:p>
        </p:txBody>
      </p:sp>
      <p:sp>
        <p:nvSpPr>
          <p:cNvPr id="9" name="Text Placeholder 2"/>
          <p:cNvSpPr txBox="1">
            <a:spLocks/>
          </p:cNvSpPr>
          <p:nvPr/>
        </p:nvSpPr>
        <p:spPr>
          <a:xfrm>
            <a:off x="2640516" y="1568381"/>
            <a:ext cx="5165338" cy="35751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900"/>
              </a:spcBef>
              <a:spcAft>
                <a:spcPts val="600"/>
              </a:spcAft>
            </a:pPr>
            <a:r>
              <a:rPr lang="en-US" sz="1100" b="0" kern="1100" spc="200" dirty="0">
                <a:solidFill>
                  <a:srgbClr val="044A50"/>
                </a:solidFill>
                <a:latin typeface="Mark Pro Heavy"/>
                <a:ea typeface="Mark Pro Book"/>
                <a:cs typeface="Mark Pro Heavy"/>
              </a:rPr>
              <a:t>TEMPLATES, TOOLS AND TRAININGS</a:t>
            </a:r>
          </a:p>
          <a:p>
            <a:pPr marL="285750" marR="0" lvl="0" indent="-285750" algn="l" defTabSz="6858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hlinkClick r:id="rId3"/>
              </a:rPr>
              <a:t>Business Listings Toolkit </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(industry.traveloregon.com/listings)</a:t>
            </a:r>
          </a:p>
          <a:p>
            <a:pPr marL="285750" marR="0" lvl="0" indent="-285750" algn="l" defTabSz="6858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hlinkClick r:id="rId4"/>
              </a:rPr>
              <a:t>May 19: GBP Training </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(industry.traveloregon.com/</a:t>
            </a:r>
            <a:r>
              <a:rPr kumimoji="0" lang="en-US" b="0" i="0" u="none" strike="noStrike" kern="1200" cap="none" spc="0" normalizeH="0" baseline="0" noProof="0" dirty="0" err="1">
                <a:ln>
                  <a:noFill/>
                </a:ln>
                <a:solidFill>
                  <a:srgbClr val="044A50"/>
                </a:solidFill>
                <a:effectLst/>
                <a:uLnTx/>
                <a:uFillTx/>
                <a:latin typeface="Mark Pro Book"/>
                <a:ea typeface="Mark Pro Book"/>
                <a:cs typeface="Mark Pro Book"/>
              </a:rPr>
              <a:t>gbp</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-may)</a:t>
            </a:r>
          </a:p>
          <a:p>
            <a:pPr marL="285750" marR="0" lvl="0" indent="-285750" algn="l" defTabSz="6858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hlinkClick r:id="rId5"/>
              </a:rPr>
              <a:t>June 6: GBP Training</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 (industry.traveloregon.com/</a:t>
            </a:r>
            <a:r>
              <a:rPr kumimoji="0" lang="en-US" b="0" i="0" u="none" strike="noStrike" kern="1200" cap="none" spc="0" normalizeH="0" baseline="0" noProof="0" dirty="0" err="1">
                <a:ln>
                  <a:noFill/>
                </a:ln>
                <a:solidFill>
                  <a:srgbClr val="044A50"/>
                </a:solidFill>
                <a:effectLst/>
                <a:uLnTx/>
                <a:uFillTx/>
                <a:latin typeface="Mark Pro Book"/>
                <a:ea typeface="Mark Pro Book"/>
                <a:cs typeface="Mark Pro Book"/>
              </a:rPr>
              <a:t>gbp-june</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a:t>
            </a:r>
          </a:p>
          <a:p>
            <a:pPr marL="285750" marR="0" lvl="0" indent="-285750" algn="l" defTabSz="6858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hlinkClick r:id="rId6"/>
              </a:rPr>
              <a:t>June 23: </a:t>
            </a:r>
            <a:r>
              <a:rPr kumimoji="0" lang="en-US" b="0" i="0" u="none" strike="noStrike" kern="1200" cap="none" spc="0" normalizeH="0" baseline="0" noProof="0" dirty="0" err="1">
                <a:ln>
                  <a:noFill/>
                </a:ln>
                <a:solidFill>
                  <a:srgbClr val="044A50"/>
                </a:solidFill>
                <a:effectLst/>
                <a:uLnTx/>
                <a:uFillTx/>
                <a:latin typeface="Mark Pro Book"/>
                <a:ea typeface="Mark Pro Book"/>
                <a:cs typeface="Mark Pro Book"/>
                <a:hlinkClick r:id="rId6"/>
              </a:rPr>
              <a:t>Locl</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hlinkClick r:id="rId6"/>
              </a:rPr>
              <a:t> Training</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 (industry.traveloregon.com/</a:t>
            </a:r>
            <a:r>
              <a:rPr kumimoji="0" lang="en-US" b="0" i="0" u="none" strike="noStrike" kern="1200" cap="none" spc="0" normalizeH="0" baseline="0" noProof="0" dirty="0" err="1">
                <a:ln>
                  <a:noFill/>
                </a:ln>
                <a:solidFill>
                  <a:srgbClr val="044A50"/>
                </a:solidFill>
                <a:effectLst/>
                <a:uLnTx/>
                <a:uFillTx/>
                <a:latin typeface="Mark Pro Book"/>
                <a:ea typeface="Mark Pro Book"/>
                <a:cs typeface="Mark Pro Book"/>
              </a:rPr>
              <a:t>locl-june</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a:t>
            </a:r>
          </a:p>
          <a:p>
            <a:pPr marL="285750" marR="0" lvl="0" indent="-285750" algn="l" defTabSz="6858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hlinkClick r:id="rId7"/>
              </a:rPr>
              <a:t>R/DMO Resources</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 (industry.traveloregon.com/listings-</a:t>
            </a:r>
            <a:r>
              <a:rPr kumimoji="0" lang="en-US" b="0" i="0" u="none" strike="noStrike" kern="1200" cap="none" spc="0" normalizeH="0" baseline="0" noProof="0" dirty="0" err="1">
                <a:ln>
                  <a:noFill/>
                </a:ln>
                <a:solidFill>
                  <a:srgbClr val="044A50"/>
                </a:solidFill>
                <a:effectLst/>
                <a:uLnTx/>
                <a:uFillTx/>
                <a:latin typeface="Mark Pro Book"/>
                <a:ea typeface="Mark Pro Book"/>
                <a:cs typeface="Mark Pro Book"/>
              </a:rPr>
              <a:t>dmo</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a:t>
            </a:r>
          </a:p>
          <a:p>
            <a:pPr marL="285750" marR="0" lvl="0" indent="-285750" algn="l" defTabSz="685800" rtl="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en-US" b="0" i="0" u="none" strike="noStrike" kern="1200" cap="none" spc="0" normalizeH="0" baseline="0" noProof="0" dirty="0" err="1">
                <a:ln>
                  <a:noFill/>
                </a:ln>
                <a:solidFill>
                  <a:srgbClr val="044A50"/>
                </a:solidFill>
                <a:effectLst/>
                <a:uLnTx/>
                <a:uFillTx/>
                <a:latin typeface="Mark Pro Book"/>
                <a:ea typeface="Mark Pro Book"/>
                <a:cs typeface="Mark Pro Book"/>
                <a:hlinkClick r:id="rId8"/>
              </a:rPr>
              <a:t>Locl</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hlinkClick r:id="rId8"/>
              </a:rPr>
              <a:t> Registration </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(locl.io/</a:t>
            </a:r>
            <a:r>
              <a:rPr kumimoji="0" lang="en-US" b="0" i="0" u="none" strike="noStrike" kern="1200" cap="none" spc="0" normalizeH="0" baseline="0" noProof="0" dirty="0" err="1">
                <a:ln>
                  <a:noFill/>
                </a:ln>
                <a:solidFill>
                  <a:srgbClr val="044A50"/>
                </a:solidFill>
                <a:effectLst/>
                <a:uLnTx/>
                <a:uFillTx/>
                <a:latin typeface="Mark Pro Book"/>
                <a:ea typeface="Mark Pro Book"/>
                <a:cs typeface="Mark Pro Book"/>
              </a:rPr>
              <a:t>traveloregon</a:t>
            </a:r>
            <a:r>
              <a:rPr kumimoji="0" lang="en-US" b="0" i="0" u="none" strike="noStrike" kern="1200" cap="none" spc="0" normalizeH="0" baseline="0" noProof="0" dirty="0">
                <a:ln>
                  <a:noFill/>
                </a:ln>
                <a:solidFill>
                  <a:srgbClr val="044A50"/>
                </a:solidFill>
                <a:effectLst/>
                <a:uLnTx/>
                <a:uFillTx/>
                <a:latin typeface="Mark Pro Book"/>
                <a:ea typeface="Mark Pro Book"/>
                <a:cs typeface="Mark Pro Book"/>
              </a:rPr>
              <a:t>)</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sng" strike="noStrike" kern="1200" cap="none" spc="0" normalizeH="0" baseline="0" noProof="0" dirty="0">
                <a:ln>
                  <a:noFill/>
                </a:ln>
                <a:solidFill>
                  <a:srgbClr val="1C7C7F"/>
                </a:solidFill>
                <a:effectLst/>
                <a:uLnTx/>
                <a:uFillTx/>
                <a:latin typeface="Mark Pro Book"/>
                <a:ea typeface="Mark Pro Book"/>
                <a:cs typeface="Mark Pro Book"/>
                <a:sym typeface="Arial"/>
                <a:hlinkClick r:id="rId9">
                  <a:extLst>
                    <a:ext uri="{A12FA001-AC4F-418D-AE19-62706E023703}">
                      <ahyp:hlinkClr xmlns:ahyp="http://schemas.microsoft.com/office/drawing/2018/hyperlinkcolor" val="tx"/>
                    </a:ext>
                  </a:extLst>
                </a:hlinkClick>
              </a:rPr>
              <a:t>Google</a:t>
            </a:r>
            <a:r>
              <a:rPr kumimoji="0" lang="en-US" b="0" i="0" u="sng" strike="noStrike" kern="1200" cap="none" spc="0" normalizeH="0" baseline="0" noProof="0" dirty="0">
                <a:ln>
                  <a:noFill/>
                </a:ln>
                <a:solidFill>
                  <a:srgbClr val="1C7C7F"/>
                </a:solidFill>
                <a:effectLst/>
                <a:uLnTx/>
                <a:uFillTx/>
                <a:latin typeface="Mark Pro Book"/>
                <a:ea typeface="Mark Pro Book"/>
                <a:cs typeface="Mark Pro Book"/>
                <a:sym typeface="Arial"/>
              </a:rPr>
              <a:t> Business Profile</a:t>
            </a:r>
            <a:endParaRPr kumimoji="0" lang="en-US" b="0" i="0" u="none" strike="noStrike" kern="1200" cap="none" spc="0" normalizeH="0" baseline="0" noProof="0" dirty="0">
              <a:ln>
                <a:noFill/>
              </a:ln>
              <a:solidFill>
                <a:srgbClr val="044A50"/>
              </a:solidFill>
              <a:effectLst/>
              <a:uLnTx/>
              <a:uFillTx/>
              <a:latin typeface="Mark Pro Book"/>
              <a:ea typeface="Mark Pro Book"/>
              <a:cs typeface="Mark Pro Book"/>
            </a:endParaRPr>
          </a:p>
        </p:txBody>
      </p:sp>
    </p:spTree>
    <p:extLst>
      <p:ext uri="{BB962C8B-B14F-4D97-AF65-F5344CB8AC3E}">
        <p14:creationId xmlns:p14="http://schemas.microsoft.com/office/powerpoint/2010/main" val="130594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27" t="7822" r="335" b="22538"/>
          <a:stretch/>
        </p:blipFill>
        <p:spPr>
          <a:xfrm>
            <a:off x="-1" y="0"/>
            <a:ext cx="9144000" cy="2423160"/>
          </a:xfrm>
          <a:prstGeom prst="rect">
            <a:avLst/>
          </a:prstGeom>
        </p:spPr>
      </p:pic>
      <p:sp>
        <p:nvSpPr>
          <p:cNvPr id="8" name="Title Placeholder 1"/>
          <p:cNvSpPr txBox="1">
            <a:spLocks/>
          </p:cNvSpPr>
          <p:nvPr/>
        </p:nvSpPr>
        <p:spPr>
          <a:xfrm>
            <a:off x="305263" y="2787186"/>
            <a:ext cx="3352337" cy="1340314"/>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200" normalizeH="0" baseline="0" noProof="0" dirty="0">
                <a:ln>
                  <a:noFill/>
                </a:ln>
                <a:solidFill>
                  <a:srgbClr val="044A50"/>
                </a:solidFill>
                <a:effectLst/>
                <a:uLnTx/>
                <a:uFillTx/>
                <a:latin typeface="Mark Pro Heavy"/>
                <a:ea typeface="Mark Pro Book"/>
                <a:cs typeface="Mark Pro Heavy"/>
                <a:sym typeface="Arial"/>
              </a:rPr>
              <a:t>SOURCES/</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200" normalizeH="0" baseline="0" noProof="0" dirty="0">
                <a:ln>
                  <a:noFill/>
                </a:ln>
                <a:solidFill>
                  <a:srgbClr val="72A2A6"/>
                </a:solidFill>
                <a:effectLst/>
                <a:uLnTx/>
                <a:uFillTx/>
                <a:latin typeface="Mark Pro Heavy"/>
                <a:ea typeface="Mark Pro Book"/>
                <a:cs typeface="Mark Pro Heavy"/>
                <a:sym typeface="Arial"/>
              </a:rPr>
              <a:t>END NOTES</a:t>
            </a:r>
          </a:p>
        </p:txBody>
      </p:sp>
      <p:sp>
        <p:nvSpPr>
          <p:cNvPr id="10" name="Text Placeholder 2"/>
          <p:cNvSpPr txBox="1">
            <a:spLocks/>
          </p:cNvSpPr>
          <p:nvPr/>
        </p:nvSpPr>
        <p:spPr>
          <a:xfrm>
            <a:off x="2990579" y="2787185"/>
            <a:ext cx="5848158" cy="22242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1200" b="1" i="0" kern="1200" spc="100" baseline="0">
                <a:solidFill>
                  <a:schemeClr val="bg1"/>
                </a:solidFill>
                <a:latin typeface="Sentinel Black" charset="0"/>
                <a:ea typeface="Sentinel Black" charset="0"/>
                <a:cs typeface="Sentinel Black" charset="0"/>
              </a:defRPr>
            </a:lvl1pPr>
            <a:lvl2pPr marL="685800" indent="-228600" algn="l" defTabSz="914400" rtl="0" eaLnBrk="1" latinLnBrk="0" hangingPunct="1">
              <a:lnSpc>
                <a:spcPct val="90000"/>
              </a:lnSpc>
              <a:spcBef>
                <a:spcPts val="500"/>
              </a:spcBef>
              <a:buFont typeface="Arial" charset="0"/>
              <a:buChar char="•"/>
              <a:defRPr sz="1200" kern="1200" baseline="0">
                <a:solidFill>
                  <a:schemeClr val="bg1"/>
                </a:solidFill>
                <a:latin typeface="Sentinel Book" charset="0"/>
                <a:ea typeface="Sentinel Book" charset="0"/>
                <a:cs typeface="Sentinel Book"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Sentinel Book" charset="0"/>
                <a:ea typeface="Sentinel Book" charset="0"/>
                <a:cs typeface="Sentinel Book"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Sentinel Book" charset="0"/>
                <a:ea typeface="Sentinel Book" charset="0"/>
                <a:cs typeface="Sentinel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7472" marR="0" lvl="0" indent="-347472" algn="l" defTabSz="914400" rtl="0" eaLnBrk="1" fontAlgn="auto" latinLnBrk="0" hangingPunct="1">
              <a:lnSpc>
                <a:spcPct val="15000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1C7C7F"/>
                </a:solidFill>
                <a:effectLst/>
                <a:uLnTx/>
                <a:uFillTx/>
                <a:latin typeface="Mark Pro Book" panose="020B0604020201010104" pitchFamily="34" charset="0"/>
                <a:ea typeface="Mark Pro Book"/>
                <a:cs typeface="Mark Pro Book"/>
                <a:sym typeface="Arial"/>
                <a:hlinkClick r:id="rId4">
                  <a:extLst>
                    <a:ext uri="{A12FA001-AC4F-418D-AE19-62706E023703}">
                      <ahyp:hlinkClr xmlns:ahyp="http://schemas.microsoft.com/office/drawing/2018/hyperlinkcolor" val="tx"/>
                    </a:ext>
                  </a:extLst>
                </a:hlinkClick>
              </a:rPr>
              <a:t>Search Engine Market Share (November 2021), </a:t>
            </a:r>
            <a:r>
              <a:rPr kumimoji="0" lang="en-US" sz="1000" b="0" i="0" u="none" strike="noStrike" kern="1200" cap="none" spc="0" normalizeH="0" baseline="0" noProof="0" dirty="0" err="1">
                <a:ln>
                  <a:noFill/>
                </a:ln>
                <a:solidFill>
                  <a:srgbClr val="1C7C7F"/>
                </a:solidFill>
                <a:effectLst/>
                <a:uLnTx/>
                <a:uFillTx/>
                <a:latin typeface="Mark Pro Book" panose="020B0604020201010104" pitchFamily="34" charset="0"/>
                <a:ea typeface="Mark Pro Book"/>
                <a:cs typeface="Mark Pro Book"/>
                <a:sym typeface="Arial"/>
                <a:hlinkClick r:id="rId4">
                  <a:extLst>
                    <a:ext uri="{A12FA001-AC4F-418D-AE19-62706E023703}">
                      <ahyp:hlinkClr xmlns:ahyp="http://schemas.microsoft.com/office/drawing/2018/hyperlinkcolor" val="tx"/>
                    </a:ext>
                  </a:extLst>
                </a:hlinkClick>
              </a:rPr>
              <a:t>StatCounter</a:t>
            </a:r>
            <a:endParaRPr kumimoji="0" lang="en-US" sz="1000" b="0" i="0" u="none" strike="noStrike" kern="1200" cap="none" spc="0" normalizeH="0" baseline="0" noProof="0" dirty="0">
              <a:ln>
                <a:noFill/>
              </a:ln>
              <a:solidFill>
                <a:srgbClr val="1C7C7F"/>
              </a:solidFill>
              <a:effectLst/>
              <a:uLnTx/>
              <a:uFillTx/>
              <a:latin typeface="Mark Pro Book" panose="020B0604020201010104" pitchFamily="34" charset="0"/>
              <a:ea typeface="Mark Pro Book"/>
              <a:cs typeface="Mark Pro Book"/>
              <a:sym typeface="Arial"/>
            </a:endParaRPr>
          </a:p>
          <a:p>
            <a:pPr marL="347472" marR="0" lvl="0" indent="-347472" algn="l" defTabSz="914400" rtl="0" eaLnBrk="1" fontAlgn="auto" latinLnBrk="0" hangingPunct="1">
              <a:lnSpc>
                <a:spcPct val="15000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1C7C7F"/>
                </a:solidFill>
                <a:effectLst/>
                <a:uLnTx/>
                <a:uFillTx/>
                <a:latin typeface="Mark Pro Book" panose="020B0604020201010104" pitchFamily="34" charset="0"/>
                <a:ea typeface="Mark Pro Book"/>
                <a:cs typeface="Mark Pro Book"/>
                <a:sym typeface="Arial"/>
                <a:hlinkClick r:id="rId5">
                  <a:extLst>
                    <a:ext uri="{A12FA001-AC4F-418D-AE19-62706E023703}">
                      <ahyp:hlinkClr xmlns:ahyp="http://schemas.microsoft.com/office/drawing/2018/hyperlinkcolor" val="tx"/>
                    </a:ext>
                  </a:extLst>
                </a:hlinkClick>
              </a:rPr>
              <a:t>Use Local SEO Marketing to Increase Traffic, BrightEdge</a:t>
            </a:r>
            <a:endParaRPr lang="en-US" sz="1000" b="0" spc="0" dirty="0">
              <a:solidFill>
                <a:srgbClr val="1C7C7F"/>
              </a:solidFill>
              <a:latin typeface="Mark Pro Book" panose="020B0604020201010104" pitchFamily="34" charset="0"/>
              <a:ea typeface="Mark Pro Book"/>
              <a:cs typeface="Mark Pro Book"/>
            </a:endParaRPr>
          </a:p>
          <a:p>
            <a:pPr marL="347472" marR="0" lvl="0" indent="-347472" algn="l" defTabSz="914400" rtl="0" eaLnBrk="1" fontAlgn="auto" latinLnBrk="0" hangingPunct="1">
              <a:lnSpc>
                <a:spcPct val="15000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1C7C7F"/>
                </a:solidFill>
                <a:effectLst/>
                <a:uLnTx/>
                <a:uFillTx/>
                <a:latin typeface="Mark Pro Book" panose="020B0604020201010104" pitchFamily="34" charset="0"/>
                <a:sym typeface="Arial"/>
              </a:rPr>
              <a:t>Ipsos research: Benefits of a Complete Listing (2017); Uncovering the Secrets of the Most Successful Business Profiles on Google, Miles Partnership</a:t>
            </a:r>
            <a:endParaRPr kumimoji="0" lang="en-US" sz="1000" b="0" i="0" u="none" strike="noStrike" kern="1200" cap="none" spc="0" normalizeH="0" baseline="0" noProof="0" dirty="0">
              <a:ln>
                <a:noFill/>
              </a:ln>
              <a:solidFill>
                <a:srgbClr val="1C7C7F"/>
              </a:solidFill>
              <a:effectLst/>
              <a:uLnTx/>
              <a:uFillTx/>
              <a:latin typeface="Mark Pro Book" panose="020B0604020201010104" pitchFamily="34" charset="0"/>
              <a:ea typeface="Mark Pro Book"/>
              <a:cs typeface="Mark Pro Book"/>
              <a:sym typeface="Arial"/>
            </a:endParaRPr>
          </a:p>
          <a:p>
            <a:pPr marR="0" lvl="0" algn="l" defTabSz="914400" rtl="0" eaLnBrk="1" fontAlgn="auto" latinLnBrk="0" hangingPunct="1">
              <a:lnSpc>
                <a:spcPct val="150000"/>
              </a:lnSpc>
              <a:spcBef>
                <a:spcPts val="0"/>
              </a:spcBef>
              <a:spcAft>
                <a:spcPts val="600"/>
              </a:spcAft>
              <a:buClrTx/>
              <a:buSzTx/>
              <a:tabLst/>
              <a:defRPr/>
            </a:pPr>
            <a:endParaRPr kumimoji="0" lang="en-US" sz="1000" b="0" i="0" u="none" strike="noStrike" kern="1200" cap="none" spc="0" normalizeH="0" baseline="0" noProof="0" dirty="0">
              <a:ln>
                <a:noFill/>
              </a:ln>
              <a:solidFill>
                <a:srgbClr val="1C7C7F"/>
              </a:solidFill>
              <a:effectLst/>
              <a:uLnTx/>
              <a:uFillTx/>
              <a:latin typeface="Mark Pro Book"/>
              <a:ea typeface="Mark Pro Book"/>
              <a:cs typeface="Mark Pro Book"/>
              <a:sym typeface="Arial"/>
            </a:endParaRPr>
          </a:p>
          <a:p>
            <a:pPr marL="285750" marR="0" lvl="0" indent="-2857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44A50"/>
              </a:solidFill>
              <a:effectLst/>
              <a:uLnTx/>
              <a:uFillTx/>
              <a:latin typeface="Mark Pro Book"/>
              <a:ea typeface="Mark Pro Book"/>
              <a:cs typeface="Mark Pro Book"/>
              <a:sym typeface="Arial"/>
            </a:endParaRPr>
          </a:p>
        </p:txBody>
      </p:sp>
    </p:spTree>
    <p:extLst>
      <p:ext uri="{BB962C8B-B14F-4D97-AF65-F5344CB8AC3E}">
        <p14:creationId xmlns:p14="http://schemas.microsoft.com/office/powerpoint/2010/main" val="1251171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Icon&#10;&#10;Description automatically generated">
            <a:extLst>
              <a:ext uri="{FF2B5EF4-FFF2-40B4-BE49-F238E27FC236}">
                <a16:creationId xmlns:a16="http://schemas.microsoft.com/office/drawing/2014/main" id="{3D6CE91F-1883-4AE6-B69C-9B15903081A4}"/>
              </a:ext>
            </a:extLst>
          </p:cNvPr>
          <p:cNvPicPr>
            <a:picLocks noChangeAspect="1"/>
          </p:cNvPicPr>
          <p:nvPr/>
        </p:nvPicPr>
        <p:blipFill>
          <a:blip r:embed="rId3"/>
          <a:stretch>
            <a:fillRect/>
          </a:stretch>
        </p:blipFill>
        <p:spPr>
          <a:xfrm>
            <a:off x="1244527" y="995114"/>
            <a:ext cx="3153272" cy="3153272"/>
          </a:xfrm>
          <a:prstGeom prst="rect">
            <a:avLst/>
          </a:prstGeom>
        </p:spPr>
      </p:pic>
      <p:sp>
        <p:nvSpPr>
          <p:cNvPr id="5" name="Google Shape;344;p81">
            <a:extLst>
              <a:ext uri="{FF2B5EF4-FFF2-40B4-BE49-F238E27FC236}">
                <a16:creationId xmlns:a16="http://schemas.microsoft.com/office/drawing/2014/main" id="{E3C4D4D1-AF61-4174-B5E0-1075B8885282}"/>
              </a:ext>
            </a:extLst>
          </p:cNvPr>
          <p:cNvSpPr txBox="1"/>
          <p:nvPr/>
        </p:nvSpPr>
        <p:spPr>
          <a:xfrm>
            <a:off x="1846343" y="2079041"/>
            <a:ext cx="1821830" cy="654025"/>
          </a:xfrm>
          <a:prstGeom prst="rect">
            <a:avLst/>
          </a:prstGeom>
          <a:noFill/>
          <a:ln>
            <a:noFill/>
          </a:ln>
        </p:spPr>
        <p:txBody>
          <a:bodyPr spcFirstLastPara="1" wrap="square" lIns="19050" tIns="19050" rIns="19050" bIns="19050" anchor="ctr" anchorCtr="0">
            <a:spAutoFit/>
          </a:bodyPr>
          <a:lstStyle/>
          <a:p>
            <a:pPr marL="0" marR="0" lvl="0" indent="0" algn="ctr" rtl="0">
              <a:lnSpc>
                <a:spcPct val="100000"/>
              </a:lnSpc>
              <a:spcBef>
                <a:spcPts val="0"/>
              </a:spcBef>
              <a:spcAft>
                <a:spcPts val="0"/>
              </a:spcAft>
              <a:buClr>
                <a:srgbClr val="67A9EF"/>
              </a:buClr>
              <a:buSzPts val="2300"/>
              <a:buFont typeface="Helvetica Neue"/>
              <a:buNone/>
            </a:pPr>
            <a:r>
              <a:rPr lang="en" sz="4000" i="0" u="none" strike="noStrike" cap="none" dirty="0">
                <a:solidFill>
                  <a:srgbClr val="1C7C7F"/>
                </a:solidFill>
                <a:latin typeface="Mark Pro Heavy" panose="020B0904020201010104" pitchFamily="34" charset="0"/>
                <a:ea typeface="Helvetica Neue"/>
                <a:cs typeface="Helvetica Neue"/>
                <a:sym typeface="Helvetica Neue"/>
              </a:rPr>
              <a:t>&gt;90% </a:t>
            </a:r>
            <a:endParaRPr sz="4000" dirty="0">
              <a:solidFill>
                <a:srgbClr val="044A50"/>
              </a:solidFill>
              <a:latin typeface="Mark Pro Heavy" panose="020B0904020201010104" pitchFamily="34" charset="0"/>
            </a:endParaRPr>
          </a:p>
        </p:txBody>
      </p:sp>
      <p:sp>
        <p:nvSpPr>
          <p:cNvPr id="19" name="Google Shape;358;p81">
            <a:extLst>
              <a:ext uri="{FF2B5EF4-FFF2-40B4-BE49-F238E27FC236}">
                <a16:creationId xmlns:a16="http://schemas.microsoft.com/office/drawing/2014/main" id="{70E6F197-5C83-4466-8C8F-443635952A64}"/>
              </a:ext>
            </a:extLst>
          </p:cNvPr>
          <p:cNvSpPr txBox="1"/>
          <p:nvPr/>
        </p:nvSpPr>
        <p:spPr>
          <a:xfrm>
            <a:off x="4925107" y="2164138"/>
            <a:ext cx="2910210" cy="1200339"/>
          </a:xfrm>
          <a:prstGeom prst="rect">
            <a:avLst/>
          </a:prstGeom>
          <a:noFill/>
          <a:ln>
            <a:noFill/>
          </a:ln>
        </p:spPr>
        <p:txBody>
          <a:bodyPr spcFirstLastPara="1" wrap="square" lIns="45725" tIns="45725" rIns="45725" bIns="45725" anchor="t" anchorCtr="0">
            <a:spAutoFit/>
          </a:bodyPr>
          <a:lstStyle/>
          <a:p>
            <a:pPr marL="0" marR="0" lvl="0" indent="0" algn="l" rtl="0">
              <a:lnSpc>
                <a:spcPct val="100000"/>
              </a:lnSpc>
              <a:spcBef>
                <a:spcPts val="0"/>
              </a:spcBef>
              <a:spcAft>
                <a:spcPts val="0"/>
              </a:spcAft>
              <a:buClr>
                <a:srgbClr val="F2C27C"/>
              </a:buClr>
              <a:buSzPts val="1900"/>
              <a:buFont typeface="Helvetica Neue"/>
              <a:buNone/>
            </a:pPr>
            <a:r>
              <a:rPr lang="en-US" sz="2400" dirty="0">
                <a:solidFill>
                  <a:srgbClr val="044A50"/>
                </a:solidFill>
                <a:latin typeface="Mark Pro Heavy" panose="020B0904020201010104" pitchFamily="34" charset="0"/>
                <a:ea typeface="Helvetica Neue"/>
                <a:cs typeface="Helvetica Neue"/>
                <a:sym typeface="Helvetica Neue"/>
              </a:rPr>
              <a:t>Nearly </a:t>
            </a:r>
            <a:r>
              <a:rPr lang="en-US" sz="2400" dirty="0">
                <a:solidFill>
                  <a:srgbClr val="DF5B32"/>
                </a:solidFill>
                <a:latin typeface="Mark Pro Heavy" panose="020B0904020201010104" pitchFamily="34" charset="0"/>
                <a:ea typeface="Helvetica Neue"/>
                <a:cs typeface="Helvetica Neue"/>
                <a:sym typeface="Helvetica Neue"/>
              </a:rPr>
              <a:t>h</a:t>
            </a:r>
            <a:r>
              <a:rPr lang="en-US" sz="2400" u="none" strike="noStrike" cap="none" dirty="0">
                <a:solidFill>
                  <a:srgbClr val="DF5B32"/>
                </a:solidFill>
                <a:latin typeface="Mark Pro Heavy" panose="020B0904020201010104" pitchFamily="34" charset="0"/>
                <a:ea typeface="Helvetica Neue"/>
                <a:cs typeface="Helvetica Neue"/>
                <a:sym typeface="Helvetica Neue"/>
              </a:rPr>
              <a:t>alf</a:t>
            </a:r>
            <a:r>
              <a:rPr lang="en-US" sz="2400" i="1" u="none" strike="noStrike" cap="none" dirty="0">
                <a:solidFill>
                  <a:srgbClr val="044A50"/>
                </a:solidFill>
                <a:latin typeface="Mark Pro Heavy" panose="020B0904020201010104" pitchFamily="34" charset="0"/>
                <a:ea typeface="Helvetica Neue"/>
                <a:cs typeface="Helvetica Neue"/>
                <a:sym typeface="Helvetica Neue"/>
              </a:rPr>
              <a:t> </a:t>
            </a:r>
            <a:r>
              <a:rPr lang="en-US" sz="2400" i="0" u="none" strike="noStrike" cap="none" dirty="0">
                <a:solidFill>
                  <a:srgbClr val="044A50"/>
                </a:solidFill>
                <a:latin typeface="Mark Pro Heavy" panose="020B0904020201010104" pitchFamily="34" charset="0"/>
                <a:ea typeface="Helvetica Neue"/>
                <a:cs typeface="Helvetica Neue"/>
                <a:sym typeface="Helvetica Neue"/>
              </a:rPr>
              <a:t>of these searches </a:t>
            </a:r>
          </a:p>
          <a:p>
            <a:pPr marL="0" marR="0" lvl="0" indent="0" algn="l" rtl="0">
              <a:lnSpc>
                <a:spcPct val="100000"/>
              </a:lnSpc>
              <a:spcBef>
                <a:spcPts val="0"/>
              </a:spcBef>
              <a:spcAft>
                <a:spcPts val="0"/>
              </a:spcAft>
              <a:buClr>
                <a:srgbClr val="F2C27C"/>
              </a:buClr>
              <a:buSzPts val="1900"/>
              <a:buFont typeface="Helvetica Neue"/>
              <a:buNone/>
            </a:pPr>
            <a:r>
              <a:rPr lang="en-US" sz="2400" i="0" u="none" strike="noStrike" cap="none" dirty="0">
                <a:solidFill>
                  <a:srgbClr val="044A50"/>
                </a:solidFill>
                <a:latin typeface="Mark Pro Heavy" panose="020B0904020201010104" pitchFamily="34" charset="0"/>
                <a:ea typeface="Helvetica Neue"/>
                <a:cs typeface="Helvetica Neue"/>
                <a:sym typeface="Helvetica Neue"/>
              </a:rPr>
              <a:t>are </a:t>
            </a:r>
            <a:r>
              <a:rPr lang="en-US" sz="2400" u="none" strike="noStrike" cap="none" dirty="0">
                <a:solidFill>
                  <a:srgbClr val="DF5B32"/>
                </a:solidFill>
                <a:latin typeface="Mark Pro Heavy" panose="020B0904020201010104" pitchFamily="34" charset="0"/>
                <a:ea typeface="Helvetica Neue"/>
                <a:cs typeface="Helvetica Neue"/>
                <a:sym typeface="Helvetica Neue"/>
              </a:rPr>
              <a:t>local</a:t>
            </a:r>
            <a:r>
              <a:rPr lang="en-US" sz="2400" dirty="0">
                <a:solidFill>
                  <a:srgbClr val="044A50"/>
                </a:solidFill>
                <a:latin typeface="Mark Pro Heavy" panose="020B0904020201010104" pitchFamily="34" charset="0"/>
                <a:ea typeface="Helvetica Neue"/>
                <a:cs typeface="Helvetica Neue"/>
                <a:sym typeface="Helvetica Neue"/>
              </a:rPr>
              <a:t> </a:t>
            </a:r>
            <a:r>
              <a:rPr lang="en-US" sz="2400" i="0" u="none" strike="noStrike" cap="none" dirty="0">
                <a:solidFill>
                  <a:srgbClr val="044A50"/>
                </a:solidFill>
                <a:latin typeface="Mark Pro Heavy" panose="020B0904020201010104" pitchFamily="34" charset="0"/>
                <a:ea typeface="Helvetica Neue"/>
                <a:cs typeface="Helvetica Neue"/>
                <a:sym typeface="Helvetica Neue"/>
              </a:rPr>
              <a:t>in nature.</a:t>
            </a:r>
            <a:r>
              <a:rPr lang="en-US" sz="2400" baseline="30000" dirty="0">
                <a:solidFill>
                  <a:srgbClr val="044A50"/>
                </a:solidFill>
                <a:latin typeface="Mark Pro Heavy" panose="020B0904020201010104" pitchFamily="34" charset="0"/>
                <a:ea typeface="Helvetica Neue"/>
                <a:cs typeface="Helvetica Neue"/>
                <a:sym typeface="Helvetica Neue"/>
              </a:rPr>
              <a:t>2</a:t>
            </a:r>
            <a:endParaRPr lang="en-US" sz="2400" baseline="30000" dirty="0">
              <a:solidFill>
                <a:srgbClr val="044A50"/>
              </a:solidFill>
              <a:latin typeface="Mark Pro Heavy" panose="020B0904020201010104" pitchFamily="34" charset="0"/>
            </a:endParaRPr>
          </a:p>
        </p:txBody>
      </p:sp>
      <p:sp>
        <p:nvSpPr>
          <p:cNvPr id="43" name="TextBox 42">
            <a:extLst>
              <a:ext uri="{FF2B5EF4-FFF2-40B4-BE49-F238E27FC236}">
                <a16:creationId xmlns:a16="http://schemas.microsoft.com/office/drawing/2014/main" id="{14C6F785-CAF0-403D-AB69-B3A2897720EF}"/>
              </a:ext>
            </a:extLst>
          </p:cNvPr>
          <p:cNvSpPr txBox="1"/>
          <p:nvPr/>
        </p:nvSpPr>
        <p:spPr>
          <a:xfrm>
            <a:off x="1974153" y="2682234"/>
            <a:ext cx="1694020" cy="646331"/>
          </a:xfrm>
          <a:prstGeom prst="rect">
            <a:avLst/>
          </a:prstGeom>
          <a:noFill/>
        </p:spPr>
        <p:txBody>
          <a:bodyPr wrap="square">
            <a:spAutoFit/>
          </a:bodyPr>
          <a:lstStyle/>
          <a:p>
            <a:pPr algn="ctr"/>
            <a:r>
              <a:rPr lang="en-US" sz="1200" dirty="0">
                <a:solidFill>
                  <a:srgbClr val="1C7C7F"/>
                </a:solidFill>
                <a:latin typeface="Mark Pro Book" panose="020B0604020201010104" pitchFamily="34" charset="0"/>
                <a:ea typeface="Helvetica Neue"/>
                <a:cs typeface="Helvetica Neue"/>
                <a:sym typeface="Helvetica Neue"/>
              </a:rPr>
              <a:t>o</a:t>
            </a:r>
            <a:r>
              <a:rPr lang="en" sz="1200" i="0" u="none" strike="noStrike" cap="none" dirty="0">
                <a:solidFill>
                  <a:srgbClr val="1C7C7F"/>
                </a:solidFill>
                <a:latin typeface="Mark Pro Book" panose="020B0604020201010104" pitchFamily="34" charset="0"/>
                <a:ea typeface="Helvetica Neue"/>
                <a:cs typeface="Helvetica Neue"/>
                <a:sym typeface="Helvetica Neue"/>
              </a:rPr>
              <a:t>f internet searches happen </a:t>
            </a:r>
          </a:p>
          <a:p>
            <a:pPr algn="ctr"/>
            <a:r>
              <a:rPr lang="en" sz="1200" dirty="0">
                <a:solidFill>
                  <a:srgbClr val="1C7C7F"/>
                </a:solidFill>
                <a:latin typeface="Mark Pro Book" panose="020B0604020201010104" pitchFamily="34" charset="0"/>
                <a:ea typeface="Helvetica Neue"/>
                <a:cs typeface="Helvetica Neue"/>
                <a:sym typeface="Helvetica Neue"/>
              </a:rPr>
              <a:t>i</a:t>
            </a:r>
            <a:r>
              <a:rPr lang="en" sz="1200" i="0" u="none" strike="noStrike" cap="none" dirty="0">
                <a:solidFill>
                  <a:srgbClr val="1C7C7F"/>
                </a:solidFill>
                <a:latin typeface="Mark Pro Book" panose="020B0604020201010104" pitchFamily="34" charset="0"/>
                <a:ea typeface="Helvetica Neue"/>
                <a:cs typeface="Helvetica Neue"/>
                <a:sym typeface="Helvetica Neue"/>
              </a:rPr>
              <a:t>n Google</a:t>
            </a:r>
            <a:r>
              <a:rPr lang="en-US" sz="1200" baseline="30000" dirty="0">
                <a:solidFill>
                  <a:srgbClr val="1C7C7F"/>
                </a:solidFill>
                <a:latin typeface="Mark Pro Book" panose="020B0604020201010104" pitchFamily="34" charset="0"/>
                <a:ea typeface="Helvetica Neue"/>
                <a:cs typeface="Helvetica Neue"/>
                <a:sym typeface="Helvetica Neue"/>
              </a:rPr>
              <a:t>1</a:t>
            </a:r>
            <a:endParaRPr lang="en-US" sz="1200" baseline="30000" dirty="0">
              <a:solidFill>
                <a:srgbClr val="1C7C7F"/>
              </a:solidFill>
              <a:latin typeface="Mark Pro Book" panose="020B0604020201010104" pitchFamily="34" charset="0"/>
            </a:endParaRPr>
          </a:p>
        </p:txBody>
      </p:sp>
    </p:spTree>
    <p:extLst>
      <p:ext uri="{BB962C8B-B14F-4D97-AF65-F5344CB8AC3E}">
        <p14:creationId xmlns:p14="http://schemas.microsoft.com/office/powerpoint/2010/main" val="214723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9"/>
          <p:cNvSpPr/>
          <p:nvPr/>
        </p:nvSpPr>
        <p:spPr>
          <a:xfrm>
            <a:off x="4051620" y="2418675"/>
            <a:ext cx="3542743" cy="230979"/>
          </a:xfrm>
          <a:custGeom>
            <a:avLst/>
            <a:gdLst/>
            <a:ahLst/>
            <a:cxnLst/>
            <a:rect l="l" t="t" r="r" b="b"/>
            <a:pathLst>
              <a:path w="2053764" h="296127" extrusionOk="0">
                <a:moveTo>
                  <a:pt x="2030075" y="3217"/>
                </a:moveTo>
                <a:cubicBezTo>
                  <a:pt x="1370085" y="-11173"/>
                  <a:pt x="706805" y="25143"/>
                  <a:pt x="48048" y="63926"/>
                </a:cubicBezTo>
                <a:cubicBezTo>
                  <a:pt x="3646" y="66530"/>
                  <a:pt x="-27325" y="102434"/>
                  <a:pt x="35577" y="108053"/>
                </a:cubicBezTo>
                <a:cubicBezTo>
                  <a:pt x="269781" y="129020"/>
                  <a:pt x="504121" y="134365"/>
                  <a:pt x="738462" y="131898"/>
                </a:cubicBezTo>
                <a:cubicBezTo>
                  <a:pt x="568805" y="153551"/>
                  <a:pt x="399696" y="179314"/>
                  <a:pt x="231135" y="209190"/>
                </a:cubicBezTo>
                <a:cubicBezTo>
                  <a:pt x="170289" y="220016"/>
                  <a:pt x="200027" y="252358"/>
                  <a:pt x="246895" y="252632"/>
                </a:cubicBezTo>
                <a:cubicBezTo>
                  <a:pt x="494939" y="254276"/>
                  <a:pt x="742984" y="255784"/>
                  <a:pt x="990892" y="257428"/>
                </a:cubicBezTo>
                <a:cubicBezTo>
                  <a:pt x="1253052" y="259072"/>
                  <a:pt x="1516171" y="256880"/>
                  <a:pt x="1776138" y="295663"/>
                </a:cubicBezTo>
                <a:cubicBezTo>
                  <a:pt x="1809439" y="300596"/>
                  <a:pt x="1897693" y="264828"/>
                  <a:pt x="1829173" y="254687"/>
                </a:cubicBezTo>
                <a:cubicBezTo>
                  <a:pt x="1404071" y="191374"/>
                  <a:pt x="964854" y="202474"/>
                  <a:pt x="532215" y="206860"/>
                </a:cubicBezTo>
                <a:cubicBezTo>
                  <a:pt x="850561" y="158758"/>
                  <a:pt x="1170964" y="125046"/>
                  <a:pt x="1492325" y="106134"/>
                </a:cubicBezTo>
                <a:cubicBezTo>
                  <a:pt x="1614840" y="100516"/>
                  <a:pt x="1737218" y="95034"/>
                  <a:pt x="1859733" y="90649"/>
                </a:cubicBezTo>
                <a:cubicBezTo>
                  <a:pt x="1920305" y="88456"/>
                  <a:pt x="1919483" y="46110"/>
                  <a:pt x="1858226" y="47618"/>
                </a:cubicBezTo>
                <a:cubicBezTo>
                  <a:pt x="1720499" y="51044"/>
                  <a:pt x="1583047" y="56937"/>
                  <a:pt x="1445594" y="65433"/>
                </a:cubicBezTo>
                <a:cubicBezTo>
                  <a:pt x="1128207" y="80234"/>
                  <a:pt x="810545" y="94486"/>
                  <a:pt x="493295" y="88045"/>
                </a:cubicBezTo>
                <a:cubicBezTo>
                  <a:pt x="1002814" y="68174"/>
                  <a:pt x="1512745" y="58718"/>
                  <a:pt x="2021853" y="32817"/>
                </a:cubicBezTo>
                <a:cubicBezTo>
                  <a:pt x="2051043" y="31036"/>
                  <a:pt x="2072147" y="4176"/>
                  <a:pt x="2030075" y="32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9"/>
          <p:cNvSpPr txBox="1"/>
          <p:nvPr/>
        </p:nvSpPr>
        <p:spPr>
          <a:xfrm>
            <a:off x="394950" y="551100"/>
            <a:ext cx="8354100" cy="4041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900" dirty="0">
                <a:latin typeface="Poppins Light"/>
                <a:ea typeface="Poppins Light"/>
                <a:cs typeface="Poppins Light"/>
                <a:sym typeface="Poppins Light"/>
              </a:rPr>
              <a:t>Your Google Business Profile is the </a:t>
            </a:r>
            <a:r>
              <a:rPr lang="en" sz="3900" dirty="0">
                <a:latin typeface="Poppins Medium"/>
                <a:ea typeface="Poppins Medium"/>
                <a:cs typeface="Poppins Medium"/>
                <a:sym typeface="Poppins Medium"/>
              </a:rPr>
              <a:t>single most significant source of organic exposure </a:t>
            </a:r>
            <a:r>
              <a:rPr lang="en" sz="3900" dirty="0">
                <a:latin typeface="Poppins Light"/>
                <a:ea typeface="Poppins Light"/>
                <a:cs typeface="Poppins Light"/>
                <a:sym typeface="Poppins Light"/>
              </a:rPr>
              <a:t>for your business online. </a:t>
            </a:r>
            <a:endParaRPr sz="3900" dirty="0">
              <a:latin typeface="Poppins Light"/>
              <a:ea typeface="Poppins Light"/>
              <a:cs typeface="Poppins Light"/>
              <a:sym typeface="Poppi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pic>
        <p:nvPicPr>
          <p:cNvPr id="58" name="Google Shape;58;p10"/>
          <p:cNvPicPr preferRelativeResize="0"/>
          <p:nvPr/>
        </p:nvPicPr>
        <p:blipFill rotWithShape="1">
          <a:blip r:embed="rId3">
            <a:alphaModFix/>
          </a:blip>
          <a:srcRect r="21488" b="27119"/>
          <a:stretch/>
        </p:blipFill>
        <p:spPr>
          <a:xfrm>
            <a:off x="0" y="0"/>
            <a:ext cx="9144003" cy="5143501"/>
          </a:xfrm>
          <a:prstGeom prst="rect">
            <a:avLst/>
          </a:prstGeom>
          <a:noFill/>
          <a:ln>
            <a:noFill/>
          </a:ln>
        </p:spPr>
      </p:pic>
      <p:pic>
        <p:nvPicPr>
          <p:cNvPr id="59" name="Google Shape;59;p10"/>
          <p:cNvPicPr preferRelativeResize="0"/>
          <p:nvPr/>
        </p:nvPicPr>
        <p:blipFill rotWithShape="1">
          <a:blip r:embed="rId4">
            <a:alphaModFix/>
          </a:blip>
          <a:srcRect l="48216" t="14477" r="26288" b="27121"/>
          <a:stretch/>
        </p:blipFill>
        <p:spPr>
          <a:xfrm>
            <a:off x="5615650" y="1021825"/>
            <a:ext cx="2969400" cy="4121674"/>
          </a:xfrm>
          <a:prstGeom prst="rect">
            <a:avLst/>
          </a:prstGeom>
          <a:noFill/>
          <a:ln>
            <a:noFill/>
          </a:ln>
        </p:spPr>
      </p:pic>
      <p:sp>
        <p:nvSpPr>
          <p:cNvPr id="60" name="Google Shape;60;p10"/>
          <p:cNvSpPr/>
          <p:nvPr/>
        </p:nvSpPr>
        <p:spPr>
          <a:xfrm>
            <a:off x="534800" y="1580775"/>
            <a:ext cx="3556200" cy="35724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700" dirty="0">
                <a:solidFill>
                  <a:schemeClr val="dk2"/>
                </a:solidFill>
                <a:latin typeface="Poppins SemiBold"/>
                <a:ea typeface="Poppins SemiBold"/>
                <a:cs typeface="Poppins SemiBold"/>
                <a:sym typeface="Poppins SemiBold"/>
              </a:rPr>
              <a:t>Business Profile in SERP (Search Engine Results Page)</a:t>
            </a:r>
            <a:endParaRPr sz="2700" dirty="0">
              <a:solidFill>
                <a:schemeClr val="dk2"/>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1500" dirty="0">
                <a:solidFill>
                  <a:schemeClr val="dk2"/>
                </a:solidFill>
                <a:latin typeface="Poppins"/>
                <a:ea typeface="Poppins"/>
                <a:cs typeface="Poppins"/>
                <a:sym typeface="Poppins"/>
              </a:rPr>
              <a:t>Example of a Google Business Profile “card” for a local business. </a:t>
            </a:r>
            <a:endParaRPr b="1" dirty="0">
              <a:solidFill>
                <a:schemeClr val="dk2"/>
              </a:solidFill>
              <a:latin typeface="Poppins"/>
              <a:ea typeface="Poppins"/>
              <a:cs typeface="Poppins"/>
              <a:sym typeface="Poppins"/>
            </a:endParaRPr>
          </a:p>
          <a:p>
            <a:pPr marL="0" lvl="0" indent="0" algn="l" rtl="0">
              <a:spcBef>
                <a:spcPts val="0"/>
              </a:spcBef>
              <a:spcAft>
                <a:spcPts val="0"/>
              </a:spcAft>
              <a:buNone/>
            </a:pPr>
            <a:endParaRPr sz="900" dirty="0"/>
          </a:p>
        </p:txBody>
      </p:sp>
      <p:sp>
        <p:nvSpPr>
          <p:cNvPr id="61" name="Google Shape;61;p10"/>
          <p:cNvSpPr/>
          <p:nvPr/>
        </p:nvSpPr>
        <p:spPr>
          <a:xfrm rot="-2068165">
            <a:off x="3551033" y="1269321"/>
            <a:ext cx="2147527" cy="1088217"/>
          </a:xfrm>
          <a:custGeom>
            <a:avLst/>
            <a:gdLst/>
            <a:ahLst/>
            <a:cxnLst/>
            <a:rect l="l" t="t" r="r" b="b"/>
            <a:pathLst>
              <a:path w="1138574" h="576950" extrusionOk="0">
                <a:moveTo>
                  <a:pt x="1061225" y="300835"/>
                </a:moveTo>
                <a:cubicBezTo>
                  <a:pt x="1049165" y="338384"/>
                  <a:pt x="1037928" y="376344"/>
                  <a:pt x="1027101" y="414305"/>
                </a:cubicBezTo>
                <a:cubicBezTo>
                  <a:pt x="995719" y="325228"/>
                  <a:pt x="953373" y="240125"/>
                  <a:pt x="883208" y="175031"/>
                </a:cubicBezTo>
                <a:cubicBezTo>
                  <a:pt x="798516" y="96369"/>
                  <a:pt x="687513" y="51145"/>
                  <a:pt x="576236" y="25382"/>
                </a:cubicBezTo>
                <a:cubicBezTo>
                  <a:pt x="387256" y="-18197"/>
                  <a:pt x="137978" y="-20527"/>
                  <a:pt x="1622" y="140085"/>
                </a:cubicBezTo>
                <a:cubicBezTo>
                  <a:pt x="-11123" y="155160"/>
                  <a:pt x="55068" y="160231"/>
                  <a:pt x="66990" y="149267"/>
                </a:cubicBezTo>
                <a:cubicBezTo>
                  <a:pt x="221436" y="7018"/>
                  <a:pt x="441250" y="16748"/>
                  <a:pt x="626393" y="93080"/>
                </a:cubicBezTo>
                <a:cubicBezTo>
                  <a:pt x="796598" y="163382"/>
                  <a:pt x="868271" y="288501"/>
                  <a:pt x="927061" y="444865"/>
                </a:cubicBezTo>
                <a:cubicBezTo>
                  <a:pt x="905272" y="432805"/>
                  <a:pt x="882660" y="423624"/>
                  <a:pt x="859226" y="419375"/>
                </a:cubicBezTo>
                <a:cubicBezTo>
                  <a:pt x="851414" y="417868"/>
                  <a:pt x="816606" y="417457"/>
                  <a:pt x="822636" y="432668"/>
                </a:cubicBezTo>
                <a:cubicBezTo>
                  <a:pt x="832777" y="458295"/>
                  <a:pt x="872108" y="471999"/>
                  <a:pt x="893760" y="487348"/>
                </a:cubicBezTo>
                <a:cubicBezTo>
                  <a:pt x="927061" y="510919"/>
                  <a:pt x="957896" y="536957"/>
                  <a:pt x="987085" y="565324"/>
                </a:cubicBezTo>
                <a:cubicBezTo>
                  <a:pt x="999145" y="577110"/>
                  <a:pt x="1055880" y="585195"/>
                  <a:pt x="1062595" y="562721"/>
                </a:cubicBezTo>
                <a:cubicBezTo>
                  <a:pt x="1088359" y="476248"/>
                  <a:pt x="1115493" y="389775"/>
                  <a:pt x="1138379" y="302479"/>
                </a:cubicBezTo>
                <a:cubicBezTo>
                  <a:pt x="1142901" y="284527"/>
                  <a:pt x="1067666" y="280827"/>
                  <a:pt x="1061225" y="300835"/>
                </a:cubicBezTo>
                <a:close/>
              </a:path>
            </a:pathLst>
          </a:custGeom>
          <a:solidFill>
            <a:srgbClr val="E820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10"/>
          <p:cNvSpPr txBox="1"/>
          <p:nvPr/>
        </p:nvSpPr>
        <p:spPr>
          <a:xfrm>
            <a:off x="206425" y="270925"/>
            <a:ext cx="87279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300" b="1">
                <a:solidFill>
                  <a:srgbClr val="595959"/>
                </a:solidFill>
                <a:highlight>
                  <a:srgbClr val="FAFC74"/>
                </a:highlight>
                <a:latin typeface="Poppins"/>
                <a:ea typeface="Poppins"/>
                <a:cs typeface="Poppins"/>
                <a:sym typeface="Poppins"/>
              </a:rPr>
              <a:t>Wait… what’s a Business Profile? </a:t>
            </a:r>
            <a:endParaRPr sz="2200">
              <a:solidFill>
                <a:srgbClr val="595959"/>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1"/>
          <p:cNvPicPr preferRelativeResize="0"/>
          <p:nvPr/>
        </p:nvPicPr>
        <p:blipFill rotWithShape="1">
          <a:blip r:embed="rId3">
            <a:alphaModFix/>
          </a:blip>
          <a:srcRect l="1104" t="33017" r="1114" b="21684"/>
          <a:stretch/>
        </p:blipFill>
        <p:spPr>
          <a:xfrm>
            <a:off x="1880975" y="2364925"/>
            <a:ext cx="1833250" cy="2778577"/>
          </a:xfrm>
          <a:prstGeom prst="rect">
            <a:avLst/>
          </a:prstGeom>
          <a:noFill/>
          <a:ln>
            <a:noFill/>
          </a:ln>
        </p:spPr>
      </p:pic>
      <p:pic>
        <p:nvPicPr>
          <p:cNvPr id="68" name="Google Shape;68;p11"/>
          <p:cNvPicPr preferRelativeResize="0"/>
          <p:nvPr/>
        </p:nvPicPr>
        <p:blipFill rotWithShape="1">
          <a:blip r:embed="rId4">
            <a:alphaModFix/>
          </a:blip>
          <a:srcRect l="48216" t="14477" r="26288" b="27121"/>
          <a:stretch/>
        </p:blipFill>
        <p:spPr>
          <a:xfrm>
            <a:off x="1928788" y="363250"/>
            <a:ext cx="1737626" cy="2411899"/>
          </a:xfrm>
          <a:prstGeom prst="rect">
            <a:avLst/>
          </a:prstGeom>
          <a:noFill/>
          <a:ln>
            <a:noFill/>
          </a:ln>
        </p:spPr>
      </p:pic>
      <p:pic>
        <p:nvPicPr>
          <p:cNvPr id="69" name="Google Shape;69;p11"/>
          <p:cNvPicPr preferRelativeResize="0"/>
          <p:nvPr/>
        </p:nvPicPr>
        <p:blipFill rotWithShape="1">
          <a:blip r:embed="rId5">
            <a:alphaModFix/>
          </a:blip>
          <a:srcRect b="4122"/>
          <a:stretch/>
        </p:blipFill>
        <p:spPr>
          <a:xfrm>
            <a:off x="7265675" y="363250"/>
            <a:ext cx="1794900" cy="4744098"/>
          </a:xfrm>
          <a:prstGeom prst="rect">
            <a:avLst/>
          </a:prstGeom>
          <a:noFill/>
          <a:ln>
            <a:noFill/>
          </a:ln>
        </p:spPr>
      </p:pic>
      <p:pic>
        <p:nvPicPr>
          <p:cNvPr id="70" name="Google Shape;70;p11"/>
          <p:cNvPicPr preferRelativeResize="0"/>
          <p:nvPr/>
        </p:nvPicPr>
        <p:blipFill rotWithShape="1">
          <a:blip r:embed="rId6">
            <a:alphaModFix/>
          </a:blip>
          <a:srcRect b="21123"/>
          <a:stretch/>
        </p:blipFill>
        <p:spPr>
          <a:xfrm>
            <a:off x="5438425" y="399400"/>
            <a:ext cx="1794900" cy="4744098"/>
          </a:xfrm>
          <a:prstGeom prst="rect">
            <a:avLst/>
          </a:prstGeom>
          <a:noFill/>
          <a:ln>
            <a:noFill/>
          </a:ln>
        </p:spPr>
      </p:pic>
      <p:grpSp>
        <p:nvGrpSpPr>
          <p:cNvPr id="71" name="Google Shape;71;p11"/>
          <p:cNvGrpSpPr/>
          <p:nvPr/>
        </p:nvGrpSpPr>
        <p:grpSpPr>
          <a:xfrm>
            <a:off x="3677262" y="404029"/>
            <a:ext cx="1833229" cy="4739475"/>
            <a:chOff x="2100949" y="67550"/>
            <a:chExt cx="2024102" cy="5232942"/>
          </a:xfrm>
        </p:grpSpPr>
        <p:pic>
          <p:nvPicPr>
            <p:cNvPr id="72" name="Google Shape;72;p11"/>
            <p:cNvPicPr preferRelativeResize="0"/>
            <p:nvPr/>
          </p:nvPicPr>
          <p:blipFill rotWithShape="1">
            <a:blip r:embed="rId7">
              <a:alphaModFix/>
            </a:blip>
            <a:srcRect b="17314"/>
            <a:stretch/>
          </p:blipFill>
          <p:spPr>
            <a:xfrm>
              <a:off x="2100950" y="67550"/>
              <a:ext cx="2024101" cy="2975198"/>
            </a:xfrm>
            <a:prstGeom prst="rect">
              <a:avLst/>
            </a:prstGeom>
            <a:noFill/>
            <a:ln>
              <a:noFill/>
            </a:ln>
          </p:spPr>
        </p:pic>
        <p:pic>
          <p:nvPicPr>
            <p:cNvPr id="73" name="Google Shape;73;p11"/>
            <p:cNvPicPr preferRelativeResize="0"/>
            <p:nvPr/>
          </p:nvPicPr>
          <p:blipFill rotWithShape="1">
            <a:blip r:embed="rId8">
              <a:alphaModFix/>
            </a:blip>
            <a:srcRect t="20647" b="15860"/>
            <a:stretch/>
          </p:blipFill>
          <p:spPr>
            <a:xfrm>
              <a:off x="2100949" y="3015682"/>
              <a:ext cx="2024098" cy="2284810"/>
            </a:xfrm>
            <a:prstGeom prst="rect">
              <a:avLst/>
            </a:prstGeom>
            <a:noFill/>
            <a:ln>
              <a:noFill/>
            </a:ln>
          </p:spPr>
        </p:pic>
      </p:grpSp>
      <p:pic>
        <p:nvPicPr>
          <p:cNvPr id="74" name="Google Shape;74;p11"/>
          <p:cNvPicPr preferRelativeResize="0"/>
          <p:nvPr/>
        </p:nvPicPr>
        <p:blipFill>
          <a:blip r:embed="rId9">
            <a:alphaModFix/>
          </a:blip>
          <a:stretch>
            <a:fillRect/>
          </a:stretch>
        </p:blipFill>
        <p:spPr>
          <a:xfrm>
            <a:off x="6724" y="337603"/>
            <a:ext cx="1922064" cy="4617824"/>
          </a:xfrm>
          <a:prstGeom prst="rect">
            <a:avLst/>
          </a:prstGeom>
          <a:noFill/>
          <a:ln>
            <a:noFill/>
          </a:ln>
        </p:spPr>
      </p:pic>
      <p:pic>
        <p:nvPicPr>
          <p:cNvPr id="75" name="Google Shape;75;p11"/>
          <p:cNvPicPr preferRelativeResize="0"/>
          <p:nvPr/>
        </p:nvPicPr>
        <p:blipFill rotWithShape="1">
          <a:blip r:embed="rId10">
            <a:alphaModFix amt="75000"/>
          </a:blip>
          <a:srcRect l="169" t="74862" b="179"/>
          <a:stretch/>
        </p:blipFill>
        <p:spPr>
          <a:xfrm rot="-5400000">
            <a:off x="-331755" y="2617066"/>
            <a:ext cx="4703325" cy="195682"/>
          </a:xfrm>
          <a:prstGeom prst="rect">
            <a:avLst/>
          </a:prstGeom>
          <a:noFill/>
          <a:ln>
            <a:noFill/>
          </a:ln>
        </p:spPr>
      </p:pic>
      <p:pic>
        <p:nvPicPr>
          <p:cNvPr id="76" name="Google Shape;76;p11"/>
          <p:cNvPicPr preferRelativeResize="0"/>
          <p:nvPr/>
        </p:nvPicPr>
        <p:blipFill rotWithShape="1">
          <a:blip r:embed="rId10">
            <a:alphaModFix amt="75000"/>
          </a:blip>
          <a:srcRect l="169" t="74862" b="179"/>
          <a:stretch/>
        </p:blipFill>
        <p:spPr>
          <a:xfrm rot="-5400000">
            <a:off x="1405869" y="2675921"/>
            <a:ext cx="4703325" cy="195682"/>
          </a:xfrm>
          <a:prstGeom prst="rect">
            <a:avLst/>
          </a:prstGeom>
          <a:noFill/>
          <a:ln>
            <a:noFill/>
          </a:ln>
        </p:spPr>
      </p:pic>
      <p:pic>
        <p:nvPicPr>
          <p:cNvPr id="77" name="Google Shape;77;p11"/>
          <p:cNvPicPr preferRelativeResize="0"/>
          <p:nvPr/>
        </p:nvPicPr>
        <p:blipFill rotWithShape="1">
          <a:blip r:embed="rId10">
            <a:alphaModFix amt="75000"/>
          </a:blip>
          <a:srcRect l="169" t="74862" b="179"/>
          <a:stretch/>
        </p:blipFill>
        <p:spPr>
          <a:xfrm rot="-5400000">
            <a:off x="3256669" y="2673609"/>
            <a:ext cx="4703325" cy="195682"/>
          </a:xfrm>
          <a:prstGeom prst="rect">
            <a:avLst/>
          </a:prstGeom>
          <a:noFill/>
          <a:ln>
            <a:noFill/>
          </a:ln>
        </p:spPr>
      </p:pic>
      <p:pic>
        <p:nvPicPr>
          <p:cNvPr id="78" name="Google Shape;78;p11"/>
          <p:cNvPicPr preferRelativeResize="0"/>
          <p:nvPr/>
        </p:nvPicPr>
        <p:blipFill rotWithShape="1">
          <a:blip r:embed="rId10">
            <a:alphaModFix amt="75000"/>
          </a:blip>
          <a:srcRect l="169" t="74862" b="179"/>
          <a:stretch/>
        </p:blipFill>
        <p:spPr>
          <a:xfrm rot="-5400000">
            <a:off x="4979493" y="2637448"/>
            <a:ext cx="4703325" cy="195682"/>
          </a:xfrm>
          <a:prstGeom prst="rect">
            <a:avLst/>
          </a:prstGeom>
          <a:noFill/>
          <a:ln>
            <a:noFill/>
          </a:ln>
        </p:spPr>
      </p:pic>
      <p:sp>
        <p:nvSpPr>
          <p:cNvPr id="79" name="Google Shape;79;p11"/>
          <p:cNvSpPr/>
          <p:nvPr/>
        </p:nvSpPr>
        <p:spPr>
          <a:xfrm>
            <a:off x="4657025" y="1580775"/>
            <a:ext cx="3788400" cy="35724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500">
                <a:solidFill>
                  <a:schemeClr val="dk2"/>
                </a:solidFill>
                <a:highlight>
                  <a:schemeClr val="accent4"/>
                </a:highlight>
                <a:latin typeface="Poppins SemiBold"/>
                <a:ea typeface="Poppins SemiBold"/>
                <a:cs typeface="Poppins SemiBold"/>
                <a:sym typeface="Poppins SemiBold"/>
              </a:rPr>
              <a:t>Business Profiles </a:t>
            </a:r>
            <a:r>
              <a:rPr lang="en" sz="2500">
                <a:solidFill>
                  <a:schemeClr val="dk2"/>
                </a:solidFill>
                <a:latin typeface="Poppins SemiBold"/>
                <a:ea typeface="Poppins SemiBold"/>
                <a:cs typeface="Poppins SemiBold"/>
                <a:sym typeface="Poppins SemiBold"/>
              </a:rPr>
              <a:t>appear throughout the Google Ecosystem </a:t>
            </a:r>
            <a:r>
              <a:rPr lang="en" sz="2200">
                <a:solidFill>
                  <a:schemeClr val="dk2"/>
                </a:solidFill>
                <a:latin typeface="Poppins"/>
                <a:ea typeface="Poppins"/>
                <a:cs typeface="Poppins"/>
                <a:sym typeface="Poppins"/>
              </a:rPr>
              <a:t>and aggregate everything Google knows about your business. </a:t>
            </a:r>
            <a:endParaRPr sz="4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2"/>
          <p:cNvPicPr preferRelativeResize="0"/>
          <p:nvPr/>
        </p:nvPicPr>
        <p:blipFill rotWithShape="1">
          <a:blip r:embed="rId3">
            <a:alphaModFix/>
          </a:blip>
          <a:srcRect l="22116" r="32957" b="52852"/>
          <a:stretch/>
        </p:blipFill>
        <p:spPr>
          <a:xfrm>
            <a:off x="104800" y="119150"/>
            <a:ext cx="4698650" cy="4946300"/>
          </a:xfrm>
          <a:prstGeom prst="rect">
            <a:avLst/>
          </a:prstGeom>
          <a:noFill/>
          <a:ln>
            <a:noFill/>
          </a:ln>
        </p:spPr>
      </p:pic>
      <p:sp>
        <p:nvSpPr>
          <p:cNvPr id="85" name="Google Shape;85;p12"/>
          <p:cNvSpPr/>
          <p:nvPr/>
        </p:nvSpPr>
        <p:spPr>
          <a:xfrm>
            <a:off x="5074097" y="877627"/>
            <a:ext cx="3788400" cy="40224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700" dirty="0">
                <a:solidFill>
                  <a:schemeClr val="dk2"/>
                </a:solidFill>
                <a:latin typeface="Poppins"/>
                <a:ea typeface="Poppins"/>
                <a:cs typeface="Poppins"/>
                <a:sym typeface="Poppins"/>
              </a:rPr>
              <a:t>Google reports local search delivers over  </a:t>
            </a:r>
            <a:br>
              <a:rPr lang="en" sz="2700" dirty="0">
                <a:solidFill>
                  <a:schemeClr val="dk2"/>
                </a:solidFill>
                <a:latin typeface="Poppins"/>
                <a:ea typeface="Poppins"/>
                <a:cs typeface="Poppins"/>
                <a:sym typeface="Poppins"/>
              </a:rPr>
            </a:br>
            <a:r>
              <a:rPr lang="en" sz="4000" b="1" dirty="0">
                <a:solidFill>
                  <a:schemeClr val="dk2"/>
                </a:solidFill>
                <a:highlight>
                  <a:schemeClr val="accent4"/>
                </a:highlight>
                <a:latin typeface="Poppins"/>
                <a:ea typeface="Poppins"/>
                <a:cs typeface="Poppins"/>
                <a:sym typeface="Poppins"/>
              </a:rPr>
              <a:t>4 BILLION </a:t>
            </a:r>
            <a:br>
              <a:rPr lang="en" sz="2700" dirty="0">
                <a:solidFill>
                  <a:schemeClr val="dk2"/>
                </a:solidFill>
                <a:highlight>
                  <a:schemeClr val="accent4"/>
                </a:highlight>
                <a:latin typeface="Poppins"/>
                <a:ea typeface="Poppins"/>
                <a:cs typeface="Poppins"/>
                <a:sym typeface="Poppins"/>
              </a:rPr>
            </a:br>
            <a:r>
              <a:rPr lang="en" sz="2700" dirty="0">
                <a:solidFill>
                  <a:schemeClr val="dk2"/>
                </a:solidFill>
                <a:latin typeface="Poppins"/>
                <a:ea typeface="Poppins"/>
                <a:cs typeface="Poppins"/>
                <a:sym typeface="Poppins"/>
              </a:rPr>
              <a:t>direct connections for businesses every month. </a:t>
            </a:r>
            <a:endParaRPr sz="900" dirty="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3"/>
          <p:cNvPicPr preferRelativeResize="0"/>
          <p:nvPr/>
        </p:nvPicPr>
        <p:blipFill rotWithShape="1">
          <a:blip r:embed="rId3">
            <a:alphaModFix/>
          </a:blip>
          <a:srcRect b="15590"/>
          <a:stretch/>
        </p:blipFill>
        <p:spPr>
          <a:xfrm>
            <a:off x="5179450" y="0"/>
            <a:ext cx="3196025" cy="5143500"/>
          </a:xfrm>
          <a:prstGeom prst="rect">
            <a:avLst/>
          </a:prstGeom>
          <a:noFill/>
          <a:ln>
            <a:noFill/>
          </a:ln>
        </p:spPr>
      </p:pic>
      <p:sp>
        <p:nvSpPr>
          <p:cNvPr id="91" name="Google Shape;91;p13"/>
          <p:cNvSpPr/>
          <p:nvPr/>
        </p:nvSpPr>
        <p:spPr>
          <a:xfrm>
            <a:off x="534800" y="373650"/>
            <a:ext cx="3788400" cy="4396200"/>
          </a:xfrm>
          <a:prstGeom prst="rect">
            <a:avLst/>
          </a:prstGeom>
          <a:solidFill>
            <a:srgbClr val="EFEFEF">
              <a:alpha val="89390"/>
            </a:srgbClr>
          </a:solidFill>
          <a:ln>
            <a:noFill/>
          </a:ln>
        </p:spPr>
        <p:txBody>
          <a:bodyPr spcFirstLastPara="1" wrap="square" lIns="274300" tIns="274300" rIns="274300" bIns="274300" anchor="t" anchorCtr="0">
            <a:noAutofit/>
          </a:bodyPr>
          <a:lstStyle/>
          <a:p>
            <a:pPr marL="0" lvl="0" indent="0" algn="l" rtl="0">
              <a:lnSpc>
                <a:spcPct val="115000"/>
              </a:lnSpc>
              <a:spcBef>
                <a:spcPts val="0"/>
              </a:spcBef>
              <a:spcAft>
                <a:spcPts val="0"/>
              </a:spcAft>
              <a:buNone/>
            </a:pPr>
            <a:r>
              <a:rPr lang="en" sz="2700">
                <a:solidFill>
                  <a:schemeClr val="dk2"/>
                </a:solidFill>
                <a:latin typeface="Poppins SemiBold"/>
                <a:ea typeface="Poppins SemiBold"/>
                <a:cs typeface="Poppins SemiBold"/>
                <a:sym typeface="Poppins SemiBold"/>
              </a:rPr>
              <a:t>Your Google Business Profile is the </a:t>
            </a:r>
            <a:r>
              <a:rPr lang="en" sz="2700">
                <a:solidFill>
                  <a:schemeClr val="dk2"/>
                </a:solidFill>
                <a:highlight>
                  <a:schemeClr val="accent4"/>
                </a:highlight>
                <a:latin typeface="Poppins SemiBold"/>
                <a:ea typeface="Poppins SemiBold"/>
                <a:cs typeface="Poppins SemiBold"/>
                <a:sym typeface="Poppins SemiBold"/>
              </a:rPr>
              <a:t>first thing people see </a:t>
            </a:r>
            <a:r>
              <a:rPr lang="en" sz="2700">
                <a:solidFill>
                  <a:schemeClr val="dk2"/>
                </a:solidFill>
                <a:latin typeface="Poppins SemiBold"/>
                <a:ea typeface="Poppins SemiBold"/>
                <a:cs typeface="Poppins SemiBold"/>
                <a:sym typeface="Poppins SemiBold"/>
              </a:rPr>
              <a:t>about your business when they search</a:t>
            </a:r>
            <a:endParaRPr sz="900"/>
          </a:p>
        </p:txBody>
      </p:sp>
      <p:pic>
        <p:nvPicPr>
          <p:cNvPr id="92" name="Google Shape;92;p13"/>
          <p:cNvPicPr preferRelativeResize="0"/>
          <p:nvPr/>
        </p:nvPicPr>
        <p:blipFill rotWithShape="1">
          <a:blip r:embed="rId4">
            <a:alphaModFix/>
          </a:blip>
          <a:srcRect b="6076"/>
          <a:stretch/>
        </p:blipFill>
        <p:spPr>
          <a:xfrm>
            <a:off x="5342850" y="322325"/>
            <a:ext cx="2501100" cy="4830900"/>
          </a:xfrm>
          <a:prstGeom prst="roundRect">
            <a:avLst>
              <a:gd name="adj" fmla="val 8463"/>
            </a:avLst>
          </a:prstGeom>
          <a:noFill/>
          <a:ln>
            <a:noFill/>
          </a:ln>
        </p:spPr>
      </p:pic>
      <p:sp>
        <p:nvSpPr>
          <p:cNvPr id="93" name="Google Shape;93;p13"/>
          <p:cNvSpPr/>
          <p:nvPr/>
        </p:nvSpPr>
        <p:spPr>
          <a:xfrm rot="-10240386" flipH="1">
            <a:off x="3259010" y="1055973"/>
            <a:ext cx="2177850" cy="1103583"/>
          </a:xfrm>
          <a:custGeom>
            <a:avLst/>
            <a:gdLst/>
            <a:ahLst/>
            <a:cxnLst/>
            <a:rect l="l" t="t" r="r" b="b"/>
            <a:pathLst>
              <a:path w="1138574" h="576950" extrusionOk="0">
                <a:moveTo>
                  <a:pt x="1061225" y="300835"/>
                </a:moveTo>
                <a:cubicBezTo>
                  <a:pt x="1049165" y="338384"/>
                  <a:pt x="1037928" y="376344"/>
                  <a:pt x="1027101" y="414305"/>
                </a:cubicBezTo>
                <a:cubicBezTo>
                  <a:pt x="995719" y="325228"/>
                  <a:pt x="953373" y="240125"/>
                  <a:pt x="883208" y="175031"/>
                </a:cubicBezTo>
                <a:cubicBezTo>
                  <a:pt x="798516" y="96369"/>
                  <a:pt x="687513" y="51145"/>
                  <a:pt x="576236" y="25382"/>
                </a:cubicBezTo>
                <a:cubicBezTo>
                  <a:pt x="387256" y="-18197"/>
                  <a:pt x="137978" y="-20527"/>
                  <a:pt x="1622" y="140085"/>
                </a:cubicBezTo>
                <a:cubicBezTo>
                  <a:pt x="-11123" y="155160"/>
                  <a:pt x="55068" y="160231"/>
                  <a:pt x="66990" y="149267"/>
                </a:cubicBezTo>
                <a:cubicBezTo>
                  <a:pt x="221436" y="7018"/>
                  <a:pt x="441250" y="16748"/>
                  <a:pt x="626393" y="93080"/>
                </a:cubicBezTo>
                <a:cubicBezTo>
                  <a:pt x="796598" y="163382"/>
                  <a:pt x="868271" y="288501"/>
                  <a:pt x="927061" y="444865"/>
                </a:cubicBezTo>
                <a:cubicBezTo>
                  <a:pt x="905272" y="432805"/>
                  <a:pt x="882660" y="423624"/>
                  <a:pt x="859226" y="419375"/>
                </a:cubicBezTo>
                <a:cubicBezTo>
                  <a:pt x="851414" y="417868"/>
                  <a:pt x="816606" y="417457"/>
                  <a:pt x="822636" y="432668"/>
                </a:cubicBezTo>
                <a:cubicBezTo>
                  <a:pt x="832777" y="458295"/>
                  <a:pt x="872108" y="471999"/>
                  <a:pt x="893760" y="487348"/>
                </a:cubicBezTo>
                <a:cubicBezTo>
                  <a:pt x="927061" y="510919"/>
                  <a:pt x="957896" y="536957"/>
                  <a:pt x="987085" y="565324"/>
                </a:cubicBezTo>
                <a:cubicBezTo>
                  <a:pt x="999145" y="577110"/>
                  <a:pt x="1055880" y="585195"/>
                  <a:pt x="1062595" y="562721"/>
                </a:cubicBezTo>
                <a:cubicBezTo>
                  <a:pt x="1088359" y="476248"/>
                  <a:pt x="1115493" y="389775"/>
                  <a:pt x="1138379" y="302479"/>
                </a:cubicBezTo>
                <a:cubicBezTo>
                  <a:pt x="1142901" y="284527"/>
                  <a:pt x="1067666" y="280827"/>
                  <a:pt x="1061225" y="300835"/>
                </a:cubicBezTo>
                <a:close/>
              </a:path>
            </a:pathLst>
          </a:custGeom>
          <a:solidFill>
            <a:srgbClr val="E8204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ravelOregon-RDMO">
  <a:themeElements>
    <a:clrScheme name="Simple Light">
      <a:dk1>
        <a:srgbClr val="111313"/>
      </a:dk1>
      <a:lt1>
        <a:srgbClr val="FFFFFF"/>
      </a:lt1>
      <a:dk2>
        <a:srgbClr val="595959"/>
      </a:dk2>
      <a:lt2>
        <a:srgbClr val="EEEEEE"/>
      </a:lt2>
      <a:accent1>
        <a:srgbClr val="1195D3"/>
      </a:accent1>
      <a:accent2>
        <a:srgbClr val="16425B"/>
      </a:accent2>
      <a:accent3>
        <a:srgbClr val="E82045"/>
      </a:accent3>
      <a:accent4>
        <a:srgbClr val="FAFC74"/>
      </a:accent4>
      <a:accent5>
        <a:srgbClr val="68FFC7"/>
      </a:accent5>
      <a:accent6>
        <a:srgbClr val="E0A4D5"/>
      </a:accent6>
      <a:hlink>
        <a:srgbClr val="1195D3"/>
      </a:hlink>
      <a:folHlink>
        <a:srgbClr val="0097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7E7C6C1A4FBDB46995BA6B68CC3CFF5" ma:contentTypeVersion="13" ma:contentTypeDescription="Create a new document." ma:contentTypeScope="" ma:versionID="07edd0b451e3a0a1330ab34207364d17">
  <xsd:schema xmlns:xsd="http://www.w3.org/2001/XMLSchema" xmlns:xs="http://www.w3.org/2001/XMLSchema" xmlns:p="http://schemas.microsoft.com/office/2006/metadata/properties" xmlns:ns2="a48a602a-5301-457f-96e3-a290317c6296" xmlns:ns3="a2b94c2c-3303-448b-a7b9-e859f51129cc" targetNamespace="http://schemas.microsoft.com/office/2006/metadata/properties" ma:root="true" ma:fieldsID="e7bd1cdf98271b73af11a3b45b8d543f" ns2:_="" ns3:_="">
    <xsd:import namespace="a48a602a-5301-457f-96e3-a290317c6296"/>
    <xsd:import namespace="a2b94c2c-3303-448b-a7b9-e859f51129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8a602a-5301-457f-96e3-a290317c629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2b94c2c-3303-448b-a7b9-e859f51129c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0F14E-36C3-4E17-A069-43EDDCE6CF8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1387FA4-558F-4CDE-9072-EAC51B3BFC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8a602a-5301-457f-96e3-a290317c6296"/>
    <ds:schemaRef ds:uri="a2b94c2c-3303-448b-a7b9-e859f5112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C7E1A3-3260-468B-B92C-13F5CCE6EFE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308</TotalTime>
  <Words>1470</Words>
  <Application>Microsoft Office PowerPoint</Application>
  <PresentationFormat>On-screen Show (16:9)</PresentationFormat>
  <Paragraphs>152</Paragraphs>
  <Slides>31</Slides>
  <Notes>31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Poppins Medium</vt:lpstr>
      <vt:lpstr>Poppins SemiBold</vt:lpstr>
      <vt:lpstr>Poppins Light</vt:lpstr>
      <vt:lpstr>Calibri</vt:lpstr>
      <vt:lpstr>Arial</vt:lpstr>
      <vt:lpstr>Symbol</vt:lpstr>
      <vt:lpstr>Poppins</vt:lpstr>
      <vt:lpstr>Sentinel A</vt:lpstr>
      <vt:lpstr>Wingdings</vt:lpstr>
      <vt:lpstr>Century Gothic</vt:lpstr>
      <vt:lpstr>Helvetica Neue</vt:lpstr>
      <vt:lpstr>Mark Pro Heavy</vt:lpstr>
      <vt:lpstr>Mark Pro Book</vt:lpstr>
      <vt:lpstr>Poppins Black</vt:lpstr>
      <vt:lpstr>TravelOregon-RDMO</vt:lpstr>
      <vt:lpstr>PowerPoint Presentation</vt:lpstr>
      <vt:lpstr>GOOGLE BUSINESS PROFILE FUNDAMENTALS</vt:lpstr>
      <vt:lpstr>Why is this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Fundamentals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MAXIMIZE WITH LOCL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BUSINESS PROFILE FUNDAMENTALS</dc:title>
  <dc:creator>Kate Jorgensen</dc:creator>
  <cp:lastModifiedBy>Kate Jorgensen</cp:lastModifiedBy>
  <cp:revision>2</cp:revision>
  <dcterms:modified xsi:type="dcterms:W3CDTF">2022-04-21T21:57:31Z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0x01010067E7C6C1A4FBDB46995BA6B68CC3CFF5</vt:lpwstr>
  </property>
</Properties>
</file>